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81"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7930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85" autoAdjust="0"/>
    <p:restoredTop sz="83651" autoAdjust="0"/>
  </p:normalViewPr>
  <p:slideViewPr>
    <p:cSldViewPr snapToGrid="0">
      <p:cViewPr>
        <p:scale>
          <a:sx n="80" d="100"/>
          <a:sy n="80" d="100"/>
        </p:scale>
        <p:origin x="-1554" y="-108"/>
      </p:cViewPr>
      <p:guideLst>
        <p:guide orient="horz" pos="2160"/>
        <p:guide pos="2880"/>
      </p:guideLst>
    </p:cSldViewPr>
  </p:slideViewPr>
  <p:notesTextViewPr>
    <p:cViewPr>
      <p:scale>
        <a:sx n="1" d="1"/>
        <a:sy n="1" d="1"/>
      </p:scale>
      <p:origin x="0" y="0"/>
    </p:cViewPr>
  </p:notesTextViewPr>
  <p:notesViewPr>
    <p:cSldViewPr snapToGrid="0">
      <p:cViewPr varScale="1">
        <p:scale>
          <a:sx n="94" d="100"/>
          <a:sy n="94" d="100"/>
        </p:scale>
        <p:origin x="1920"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6BC4D301-1EA7-4C86-B0F3-751315CB5E79}" type="datetimeFigureOut">
              <a:rPr lang="ar-SA" smtClean="0"/>
              <a:t>07/08/1436</a:t>
            </a:fld>
            <a:endParaRPr lang="ar-SA"/>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53579C48-162C-47C7-9687-2839989AFBEE}" type="slidenum">
              <a:rPr lang="ar-SA" smtClean="0"/>
              <a:t>‹#›</a:t>
            </a:fld>
            <a:endParaRPr lang="ar-SA"/>
          </a:p>
        </p:txBody>
      </p:sp>
    </p:spTree>
    <p:extLst>
      <p:ext uri="{BB962C8B-B14F-4D97-AF65-F5344CB8AC3E}">
        <p14:creationId xmlns:p14="http://schemas.microsoft.com/office/powerpoint/2010/main" val="377053142"/>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baseline="0">
        <a:solidFill>
          <a:schemeClr val="tx1"/>
        </a:solidFill>
        <a:latin typeface="Traditional Arabic" panose="02020603050405020304" pitchFamily="18" charset="-78"/>
        <a:ea typeface="+mn-ea"/>
        <a:cs typeface="Traditional Arabic" panose="02020603050405020304" pitchFamily="18" charset="-78"/>
      </a:defRPr>
    </a:lvl1pPr>
    <a:lvl2pPr marL="457200" algn="r" defTabSz="914400" rtl="1" eaLnBrk="1" latinLnBrk="0" hangingPunct="1">
      <a:defRPr sz="1200" kern="1200" baseline="0">
        <a:solidFill>
          <a:schemeClr val="tx1"/>
        </a:solidFill>
        <a:latin typeface="Traditional Arabic" panose="02020603050405020304" pitchFamily="18" charset="-78"/>
        <a:ea typeface="+mn-ea"/>
        <a:cs typeface="Traditional Arabic" panose="02020603050405020304" pitchFamily="18" charset="-78"/>
      </a:defRPr>
    </a:lvl2pPr>
    <a:lvl3pPr marL="914400" algn="r" defTabSz="914400" rtl="1" eaLnBrk="1" latinLnBrk="0" hangingPunct="1">
      <a:defRPr sz="1200" kern="1200" baseline="0">
        <a:solidFill>
          <a:schemeClr val="tx1"/>
        </a:solidFill>
        <a:latin typeface="Traditional Arabic" panose="02020603050405020304" pitchFamily="18" charset="-78"/>
        <a:ea typeface="+mn-ea"/>
        <a:cs typeface="Traditional Arabic" panose="02020603050405020304" pitchFamily="18" charset="-78"/>
      </a:defRPr>
    </a:lvl3pPr>
    <a:lvl4pPr marL="1371600" algn="r" defTabSz="914400" rtl="1" eaLnBrk="1" latinLnBrk="0" hangingPunct="1">
      <a:defRPr sz="1200" kern="1200" baseline="0">
        <a:solidFill>
          <a:schemeClr val="tx1"/>
        </a:solidFill>
        <a:latin typeface="Traditional Arabic" panose="02020603050405020304" pitchFamily="18" charset="-78"/>
        <a:ea typeface="+mn-ea"/>
        <a:cs typeface="Traditional Arabic" panose="02020603050405020304" pitchFamily="18" charset="-78"/>
      </a:defRPr>
    </a:lvl4pPr>
    <a:lvl5pPr marL="1828800" algn="r" defTabSz="914400" rtl="1" eaLnBrk="1" latinLnBrk="0" hangingPunct="1">
      <a:defRPr sz="1200" kern="1200" baseline="0">
        <a:solidFill>
          <a:schemeClr val="tx1"/>
        </a:solidFill>
        <a:latin typeface="Traditional Arabic" panose="02020603050405020304" pitchFamily="18" charset="-78"/>
        <a:ea typeface="+mn-ea"/>
        <a:cs typeface="Traditional Arabic" panose="02020603050405020304" pitchFamily="18" charset="-78"/>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smtClean="0">
                <a:latin typeface="Traditional Arabic" panose="02020603050405020304" pitchFamily="18" charset="-78"/>
                <a:cs typeface="Traditional Arabic" panose="02020603050405020304" pitchFamily="18" charset="-78"/>
              </a:rPr>
              <a:t>وزع الاقتباسات على 4 فرق واطلب منهم قراءتها بصوت عال.</a:t>
            </a:r>
          </a:p>
          <a:p>
            <a:endParaRPr lang="ar-SA">
              <a:latin typeface="Traditional Arabic" panose="02020603050405020304" pitchFamily="18" charset="-78"/>
              <a:cs typeface="Traditional Arabic" panose="02020603050405020304" pitchFamily="18" charset="-78"/>
            </a:endParaRPr>
          </a:p>
        </p:txBody>
      </p:sp>
      <p:sp>
        <p:nvSpPr>
          <p:cNvPr id="4" name="Slide Number Placeholder 3"/>
          <p:cNvSpPr>
            <a:spLocks noGrp="1"/>
          </p:cNvSpPr>
          <p:nvPr>
            <p:ph type="sldNum" sz="quarter" idx="10"/>
          </p:nvPr>
        </p:nvSpPr>
        <p:spPr/>
        <p:txBody>
          <a:bodyPr/>
          <a:lstStyle/>
          <a:p>
            <a:fld id="{53579C48-162C-47C7-9687-2839989AFBEE}" type="slidenum">
              <a:rPr lang="ar-SA" smtClean="0"/>
              <a:t>2</a:t>
            </a:fld>
            <a:endParaRPr lang="ar-SA"/>
          </a:p>
        </p:txBody>
      </p:sp>
    </p:spTree>
    <p:extLst>
      <p:ext uri="{BB962C8B-B14F-4D97-AF65-F5344CB8AC3E}">
        <p14:creationId xmlns:p14="http://schemas.microsoft.com/office/powerpoint/2010/main" val="39904241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smtClean="0"/>
              <a:t>الخطر: حدث/ ظاهرة طبيعية تسبب أضرار مادية. </a:t>
            </a:r>
          </a:p>
          <a:p>
            <a:r>
              <a:rPr lang="ar-SA" smtClean="0"/>
              <a:t>المخاطر: احتمال حدوث آثار ضارة أو خسائر متوقعة ناتجة عن التفاعلات بين المخاطر الطبيعية أو التي يتسبب فيها الإنسان والأوضاع الهشة. </a:t>
            </a:r>
          </a:p>
          <a:p>
            <a:r>
              <a:rPr lang="ar-SA" smtClean="0"/>
              <a:t>الكارثة: خسائر بشرية، مادية، اقتصادية أو بيئية ناجمة عن الكوارث التي تتجاوز قدرة المجتمع المتضرر على التأقلم باستخدام الموارد التي يمتلكها. </a:t>
            </a:r>
          </a:p>
          <a:p>
            <a:r>
              <a:rPr lang="ar-SA" smtClean="0"/>
              <a:t>اشرح أن الصدمة تحدث فقط عندما 'يتحقق' الخطر، أي عندما يصادف الخطر مجموعة من مواطن الضعف (وقوع زلزال في صحراء لا يمثل صدمة ولا كارثة). التعرض جانب هام من المخاطر. </a:t>
            </a:r>
          </a:p>
          <a:p>
            <a:r>
              <a:rPr lang="ar-SA" smtClean="0"/>
              <a:t>يمكن أن تصبح هذه الصدمة كارثة، تبعاً للتعرض، وحجم الخطر والقدرات المتاحة ﻻستيعابه مقابل حالة الضعف في المجتمع. </a:t>
            </a:r>
          </a:p>
          <a:p>
            <a:r>
              <a:rPr lang="ar-SA" smtClean="0"/>
              <a:t>المصدر: مبادئ توجيهية منظمة التعاون والتنمية بشأن تحليل نظم القدرة على الثبات </a:t>
            </a:r>
          </a:p>
          <a:p>
            <a:r>
              <a:rPr lang="ar-SA" smtClean="0"/>
              <a:t>المصدر: مبادرة تعزيز قدرات الحد من الكوارث</a:t>
            </a:r>
          </a:p>
        </p:txBody>
      </p:sp>
      <p:sp>
        <p:nvSpPr>
          <p:cNvPr id="4" name="Slide Number Placeholder 3"/>
          <p:cNvSpPr>
            <a:spLocks noGrp="1"/>
          </p:cNvSpPr>
          <p:nvPr>
            <p:ph type="sldNum" sz="quarter" idx="10"/>
          </p:nvPr>
        </p:nvSpPr>
        <p:spPr/>
        <p:txBody>
          <a:bodyPr/>
          <a:lstStyle/>
          <a:p>
            <a:fld id="{53579C48-162C-47C7-9687-2839989AFBEE}" type="slidenum">
              <a:rPr lang="ar-SA" smtClean="0"/>
              <a:t>3</a:t>
            </a:fld>
            <a:endParaRPr lang="ar-SA"/>
          </a:p>
        </p:txBody>
      </p:sp>
    </p:spTree>
    <p:extLst>
      <p:ext uri="{BB962C8B-B14F-4D97-AF65-F5344CB8AC3E}">
        <p14:creationId xmlns:p14="http://schemas.microsoft.com/office/powerpoint/2010/main" val="34296553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smtClean="0"/>
              <a:t>قم بعرض المعادلة واسأل هل يوجد أحد في الغرفة يستطيع شرح ما تعنيه المعادلة. </a:t>
            </a:r>
          </a:p>
          <a:p>
            <a:r>
              <a:rPr lang="ar-SA" smtClean="0"/>
              <a:t>واربط بينها وبين الصورة الموجودة أدناه: ما هو الخطر (الجفاف)، ما هي القدرات (مأخذ للمياه، أواني، ماشية تستخدم في النقل، وموارد طبيعية، وحطب)، ما هي مواطن الضعف (الافتقار إلى سبل عيش بديلة، سبل العيش تعتمد بشكل كبير على تقلب المناخ، إلخ.).</a:t>
            </a:r>
          </a:p>
        </p:txBody>
      </p:sp>
      <p:sp>
        <p:nvSpPr>
          <p:cNvPr id="4" name="Slide Number Placeholder 3"/>
          <p:cNvSpPr>
            <a:spLocks noGrp="1"/>
          </p:cNvSpPr>
          <p:nvPr>
            <p:ph type="sldNum" sz="quarter" idx="10"/>
          </p:nvPr>
        </p:nvSpPr>
        <p:spPr/>
        <p:txBody>
          <a:bodyPr/>
          <a:lstStyle/>
          <a:p>
            <a:fld id="{53579C48-162C-47C7-9687-2839989AFBEE}" type="slidenum">
              <a:rPr lang="ar-SA" smtClean="0"/>
              <a:t>4</a:t>
            </a:fld>
            <a:endParaRPr lang="ar-SA"/>
          </a:p>
        </p:txBody>
      </p:sp>
    </p:spTree>
    <p:extLst>
      <p:ext uri="{BB962C8B-B14F-4D97-AF65-F5344CB8AC3E}">
        <p14:creationId xmlns:p14="http://schemas.microsoft.com/office/powerpoint/2010/main" val="24315457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smtClean="0"/>
              <a:t>هناك العديد من التعريفات لتعزيز القدرة على الثبات، ولكن كل منها تشمل العناصر التالية: </a:t>
            </a:r>
          </a:p>
          <a:p>
            <a:pPr marL="171450" indent="-171450">
              <a:buFont typeface="Arial" panose="020B0604020202020204" pitchFamily="34" charset="0"/>
              <a:buChar char="•"/>
            </a:pPr>
            <a:r>
              <a:rPr lang="ar-SA" smtClean="0"/>
              <a:t>عند الحديث عن تعزيز القدرة على الثبات، يجب أن تكون دائماً دقيقا: لمن؟ ولأي نظام؟ سواء كان نظام المعيشة للأسرة، أو للدولة؟ </a:t>
            </a:r>
          </a:p>
          <a:p>
            <a:pPr marL="171450" indent="-171450">
              <a:buFont typeface="Arial" panose="020B0604020202020204" pitchFamily="34" charset="0"/>
              <a:buChar char="•"/>
            </a:pPr>
            <a:r>
              <a:rPr lang="ar-SA" smtClean="0"/>
              <a:t>ما الذي ينبغي فعله؟ الاستيعاب، التكييف والتحول.</a:t>
            </a:r>
          </a:p>
          <a:p>
            <a:pPr marL="171450" indent="-171450">
              <a:buFont typeface="Arial" panose="020B0604020202020204" pitchFamily="34" charset="0"/>
              <a:buChar char="•"/>
            </a:pPr>
            <a:r>
              <a:rPr lang="ar-SA" smtClean="0"/>
              <a:t>ضد ماذا؟ ضد المخاطر والصدمات والضغوط. </a:t>
            </a:r>
          </a:p>
          <a:p>
            <a:pPr marL="171450" indent="-171450">
              <a:buFont typeface="Arial" panose="020B0604020202020204" pitchFamily="34" charset="0"/>
              <a:buChar char="•"/>
            </a:pPr>
            <a:r>
              <a:rPr lang="ar-SA" smtClean="0"/>
              <a:t>كيف؟ بطريقة مستدامة وشاملة وكلية.</a:t>
            </a:r>
          </a:p>
        </p:txBody>
      </p:sp>
      <p:sp>
        <p:nvSpPr>
          <p:cNvPr id="4" name="Slide Number Placeholder 3"/>
          <p:cNvSpPr>
            <a:spLocks noGrp="1"/>
          </p:cNvSpPr>
          <p:nvPr>
            <p:ph type="sldNum" sz="quarter" idx="10"/>
          </p:nvPr>
        </p:nvSpPr>
        <p:spPr/>
        <p:txBody>
          <a:bodyPr/>
          <a:lstStyle/>
          <a:p>
            <a:fld id="{53579C48-162C-47C7-9687-2839989AFBEE}" type="slidenum">
              <a:rPr lang="ar-SA" smtClean="0"/>
              <a:t>5</a:t>
            </a:fld>
            <a:endParaRPr lang="ar-SA"/>
          </a:p>
        </p:txBody>
      </p:sp>
    </p:spTree>
    <p:extLst>
      <p:ext uri="{BB962C8B-B14F-4D97-AF65-F5344CB8AC3E}">
        <p14:creationId xmlns:p14="http://schemas.microsoft.com/office/powerpoint/2010/main" val="4759476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dirty="0" smtClean="0"/>
              <a:t>وهناك ثلاثة أشكال لتعزيز القدرة على الثبات: </a:t>
            </a:r>
          </a:p>
          <a:p>
            <a:r>
              <a:rPr lang="ar-SA" dirty="0" smtClean="0"/>
              <a:t>القدرة الاستيعابية: هذه هي قدرة الملاكم على تحمل لكمة. قدرة نظام ما على الاستعداد لآثار الأحداث السلبية والتخفيف منها أو الوقاية منها، باستخدام طرق استيعابية محددة سلفا من أجل الحفاظ على الهياكل والوظائف الأساسية الضرورية واستعادتها. وهذا يشمل أيضا آليات التأقلم المستخدمة أثناء فترات التعرض للصدمات. (على سبيل المثال، أسرة معيشية تبيع أصولها المنتجة، وتقلل من تناول الطعام أو تقترض المال من جيرانها(.</a:t>
            </a:r>
          </a:p>
          <a:p>
            <a:r>
              <a:rPr lang="ar-SA" dirty="0" smtClean="0"/>
              <a:t>القدرة التكيفية: هذه هي قدرة الملاكم على إضافة استراتيجيات جديدة لتحسين إدارة اللكمات القادمة من اتجاهات جديدة. قدرة نظام ما على تكييف خصائصه وإجراءاته أو تعديلها أو تعييرها من أجل التخفيف من الأضرار المحتملة والمستقبلية، والاستفادة من الفرص، من أجل مواصلة عمله دون حدوث تغييرات نوعية رئيسية في الوظيفة أو الهوية الهيكلية. (أسرة معيشية تستكشف استخدام بذور مقاومة للجفاف، أو تنويع مصادر الدخل).</a:t>
            </a:r>
          </a:p>
          <a:p>
            <a:r>
              <a:rPr lang="ar-SA" dirty="0" smtClean="0"/>
              <a:t>القدرة التحويلية: هذه هي قدرة الملاكم على إجراء تغييرات كبيرة في وزنه، واستراتيجياته وأسلوبه في الملاكمة لكي يستطيع تحمل لكمات قوية قادمة من اتجاهات مختلفة. القدرة على إنشاء نظام جديد عندما تجعل الهياكل الإيكولوجية والاقتصادية أو الاجتماعية النظام القائم غير قابل على الاستمرار. (تستفيد المرأة من حقوق ملكية الأراضي والميراث، وحصول الأطفال على تعليم متقدم، مما يؤدي إلى سبل عيش مختلفة جذريا).</a:t>
            </a:r>
          </a:p>
          <a:p>
            <a:r>
              <a:rPr lang="ar-SA" dirty="0" smtClean="0"/>
              <a:t>الآثار المترتبة على الانتقال من القدرة الاستيعابية إلى القدرة التحويلية: </a:t>
            </a:r>
          </a:p>
          <a:p>
            <a:r>
              <a:rPr lang="ar-SA" dirty="0" smtClean="0"/>
              <a:t>1-	بينما تركز القدرات الاستيعابية على تحقيق الاستقرار للنظام في حالته الراهنة، تعمل القدرة التحويلية على تغييره، وهو ما يعني غالباً فترة زمنية مختلفة (ويمكن أن تبدأ في الوقت نفسه، ولكن تستغرق وقتاً أطول لتحقيق الأثر المطلوب والتغيير المنتظم). </a:t>
            </a:r>
          </a:p>
          <a:p>
            <a:r>
              <a:rPr lang="ar-SA" dirty="0" smtClean="0"/>
              <a:t>2-	في حين أن دعم القدرة الاستيعابية ليس مسألة سياسية، فإن تحويل الأنظمة غالباً ما يواجه مقاومة سياسية. التحول يحتاج إلى المزيد من الاستثمارات والتزام على مدى أطول.  </a:t>
            </a:r>
          </a:p>
          <a:p>
            <a:r>
              <a:rPr lang="ar-SA" dirty="0" smtClean="0"/>
              <a:t> في كثير من الأحيان، يمكن استخدام القدرات الثلاثة في نفس الوقت:</a:t>
            </a:r>
          </a:p>
          <a:p>
            <a:r>
              <a:rPr lang="ar-SA" dirty="0" smtClean="0"/>
              <a:t>على سبيل المثال، قد يستخدم مجتمع ساحلي في بنجلاديش قدرته الاستيعابية لحماية موارده ضد الفيضانات السنوية نظراً لمهاراته التقليدية في إدارة هذه الأمور، استخدام المهارات التكيفية لتغيير طرق زراعة المحاصيل وجمع مياه الشرب التي تواجه آثار الملوحة تدريجيا نظراً لارتفاع مستوى سطح البحر المرتبط بتغير المناخ، وتحويل الطريقة التي يديرون بها الدخل من خلال تغيير المواقف الأساسية بشأن دور وشراكة المجموعات المختلفة في المجتمع، ودور المرأة، في استغلال الموارد الطبيعية. </a:t>
            </a:r>
          </a:p>
          <a:p>
            <a:r>
              <a:rPr lang="ar-SA" dirty="0" smtClean="0"/>
              <a:t>المصدر: إرشادات منظمة التعاون والتنمية بشأن تحليل نظم القدرة</a:t>
            </a:r>
          </a:p>
          <a:p>
            <a:endParaRPr lang="ar-SA" dirty="0"/>
          </a:p>
        </p:txBody>
      </p:sp>
      <p:sp>
        <p:nvSpPr>
          <p:cNvPr id="4" name="Slide Number Placeholder 3"/>
          <p:cNvSpPr>
            <a:spLocks noGrp="1"/>
          </p:cNvSpPr>
          <p:nvPr>
            <p:ph type="sldNum" sz="quarter" idx="10"/>
          </p:nvPr>
        </p:nvSpPr>
        <p:spPr/>
        <p:txBody>
          <a:bodyPr/>
          <a:lstStyle/>
          <a:p>
            <a:fld id="{53579C48-162C-47C7-9687-2839989AFBEE}" type="slidenum">
              <a:rPr lang="ar-SA" smtClean="0"/>
              <a:t>6</a:t>
            </a:fld>
            <a:endParaRPr lang="ar-SA"/>
          </a:p>
        </p:txBody>
      </p:sp>
    </p:spTree>
    <p:extLst>
      <p:ext uri="{BB962C8B-B14F-4D97-AF65-F5344CB8AC3E}">
        <p14:creationId xmlns:p14="http://schemas.microsoft.com/office/powerpoint/2010/main" val="19551759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dirty="0" smtClean="0"/>
              <a:t>يقوم المعلم بإعداد ما يلي: </a:t>
            </a:r>
          </a:p>
          <a:p>
            <a:r>
              <a:rPr lang="ar-SA" dirty="0" smtClean="0"/>
              <a:t>طباعة مادتين تدريبيتين لكل طاولة.</a:t>
            </a:r>
          </a:p>
          <a:p>
            <a:r>
              <a:rPr lang="ar-SA" dirty="0" smtClean="0"/>
              <a:t>الاحتفاظ بنسخة واحدة على ورقة </a:t>
            </a:r>
            <a:r>
              <a:rPr lang="en-GB" dirty="0" smtClean="0"/>
              <a:t>A4، </a:t>
            </a:r>
            <a:r>
              <a:rPr lang="ar-SA" dirty="0" smtClean="0"/>
              <a:t>وسوف توزع على الفريق في وقت لاحق لتقييم ما إذا كانت إجاباتهم صحيحة.  </a:t>
            </a:r>
          </a:p>
          <a:p>
            <a:r>
              <a:rPr lang="ar-SA" dirty="0" smtClean="0"/>
              <a:t>ينبغي أن يتم تقطيع النسخة الأخرى إلى قطع ويتم فصل كل مصطلح عن التعريف الخاص به.  </a:t>
            </a:r>
          </a:p>
          <a:p>
            <a:r>
              <a:rPr lang="ar-SA" dirty="0" smtClean="0"/>
              <a:t>ضع جميع الأوراق المقطعة في مغلف واحد، واكتب رقم الفريق عليها.  </a:t>
            </a:r>
          </a:p>
          <a:p>
            <a:r>
              <a:rPr lang="ar-SA" dirty="0" smtClean="0"/>
              <a:t>وزع مغلف واحد على كل فريق، إضافة إلى لوح ورقي قلاب ومادة لاصقة. </a:t>
            </a:r>
          </a:p>
          <a:p>
            <a:r>
              <a:rPr lang="ar-SA" dirty="0" smtClean="0"/>
              <a:t>عند انتهاء جميع الفرق من لصق قطع الورق على اللوح الورقي القلاب، امنحهم أوراق </a:t>
            </a:r>
            <a:r>
              <a:rPr lang="en-GB" dirty="0" smtClean="0"/>
              <a:t>A4 </a:t>
            </a:r>
            <a:r>
              <a:rPr lang="ar-SA" dirty="0" smtClean="0"/>
              <a:t>مع التعريفات الصحيحة. دعهم يصححون الأخطاء بأنفسهم.</a:t>
            </a:r>
          </a:p>
          <a:p>
            <a:endParaRPr lang="ar-SA" dirty="0"/>
          </a:p>
        </p:txBody>
      </p:sp>
      <p:sp>
        <p:nvSpPr>
          <p:cNvPr id="4" name="Slide Number Placeholder 3"/>
          <p:cNvSpPr>
            <a:spLocks noGrp="1"/>
          </p:cNvSpPr>
          <p:nvPr>
            <p:ph type="sldNum" sz="quarter" idx="10"/>
          </p:nvPr>
        </p:nvSpPr>
        <p:spPr/>
        <p:txBody>
          <a:bodyPr/>
          <a:lstStyle/>
          <a:p>
            <a:fld id="{53579C48-162C-47C7-9687-2839989AFBEE}" type="slidenum">
              <a:rPr lang="ar-SA" smtClean="0"/>
              <a:t>7</a:t>
            </a:fld>
            <a:endParaRPr lang="ar-SA"/>
          </a:p>
        </p:txBody>
      </p:sp>
    </p:spTree>
    <p:extLst>
      <p:ext uri="{BB962C8B-B14F-4D97-AF65-F5344CB8AC3E}">
        <p14:creationId xmlns:p14="http://schemas.microsoft.com/office/powerpoint/2010/main" val="2234490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dirty="0" smtClean="0"/>
              <a:t>تعزيز القدرة على الثبات يحتاج إلى إدارة فعالة للمخاطر والأزمات.  </a:t>
            </a:r>
          </a:p>
          <a:p>
            <a:r>
              <a:rPr lang="ar-SA" dirty="0" smtClean="0"/>
              <a:t>اشرح أن دليل اسفير يوفر بالفعل إرشادات للخطوات المختلفة لدورة إدارة المخاطر والأزمات، وينبغي على المشاركين استكشاف ذلك في التمرين التالي. </a:t>
            </a:r>
          </a:p>
          <a:p>
            <a:r>
              <a:rPr lang="ar-SA" dirty="0" smtClean="0"/>
              <a:t>مصدر الرسم البياني:  </a:t>
            </a:r>
            <a:r>
              <a:rPr lang="en-GB" dirty="0" smtClean="0"/>
              <a:t>www.fao.org/docrep/008/y5744e/y5744e04.htm</a:t>
            </a:r>
          </a:p>
        </p:txBody>
      </p:sp>
      <p:sp>
        <p:nvSpPr>
          <p:cNvPr id="4" name="Slide Number Placeholder 3"/>
          <p:cNvSpPr>
            <a:spLocks noGrp="1"/>
          </p:cNvSpPr>
          <p:nvPr>
            <p:ph type="sldNum" sz="quarter" idx="10"/>
          </p:nvPr>
        </p:nvSpPr>
        <p:spPr/>
        <p:txBody>
          <a:bodyPr/>
          <a:lstStyle/>
          <a:p>
            <a:fld id="{53579C48-162C-47C7-9687-2839989AFBEE}" type="slidenum">
              <a:rPr lang="ar-SA" smtClean="0"/>
              <a:t>8</a:t>
            </a:fld>
            <a:endParaRPr lang="ar-SA"/>
          </a:p>
        </p:txBody>
      </p:sp>
    </p:spTree>
    <p:extLst>
      <p:ext uri="{BB962C8B-B14F-4D97-AF65-F5344CB8AC3E}">
        <p14:creationId xmlns:p14="http://schemas.microsoft.com/office/powerpoint/2010/main" val="7505085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dirty="0" smtClean="0"/>
              <a:t>اكتب على بطاقات ملونة:</a:t>
            </a:r>
          </a:p>
          <a:p>
            <a:pPr marL="171450" indent="-171450">
              <a:buFont typeface="Arial" panose="020B0604020202020204" pitchFamily="34" charset="0"/>
              <a:buChar char="•"/>
            </a:pPr>
            <a:r>
              <a:rPr lang="ar-SA" dirty="0" smtClean="0"/>
              <a:t>التخفيف من الكوارث والوقاية منها</a:t>
            </a:r>
          </a:p>
          <a:p>
            <a:pPr marL="171450" indent="-171450">
              <a:buFont typeface="Arial" panose="020B0604020202020204" pitchFamily="34" charset="0"/>
              <a:buChar char="•"/>
            </a:pPr>
            <a:r>
              <a:rPr lang="ar-SA" dirty="0" smtClean="0"/>
              <a:t>التأهب</a:t>
            </a:r>
          </a:p>
          <a:p>
            <a:pPr marL="171450" indent="-171450">
              <a:buFont typeface="Arial" panose="020B0604020202020204" pitchFamily="34" charset="0"/>
              <a:buChar char="•"/>
            </a:pPr>
            <a:r>
              <a:rPr lang="ar-SA" dirty="0" smtClean="0"/>
              <a:t>التنبؤ والإنذار المبكر</a:t>
            </a:r>
          </a:p>
          <a:p>
            <a:pPr marL="171450" indent="-171450">
              <a:buFont typeface="Arial" panose="020B0604020202020204" pitchFamily="34" charset="0"/>
              <a:buChar char="•"/>
            </a:pPr>
            <a:r>
              <a:rPr lang="ar-SA" dirty="0" smtClean="0"/>
              <a:t>تقييم الأثر</a:t>
            </a:r>
          </a:p>
          <a:p>
            <a:pPr marL="171450" indent="-171450">
              <a:buFont typeface="Arial" panose="020B0604020202020204" pitchFamily="34" charset="0"/>
              <a:buChar char="•"/>
            </a:pPr>
            <a:r>
              <a:rPr lang="ar-SA" dirty="0" smtClean="0"/>
              <a:t>الاستجابة</a:t>
            </a:r>
          </a:p>
          <a:p>
            <a:r>
              <a:rPr lang="ar-SA" dirty="0" smtClean="0"/>
              <a:t>التعافي وإعادة البناء</a:t>
            </a:r>
          </a:p>
          <a:p>
            <a:r>
              <a:rPr lang="ar-SA" dirty="0" smtClean="0"/>
              <a:t>خلال التمرين، انتقل من فريق إلى آخر وتأكد من أن المشاركين لا يركزون على التفاصيل ولكن على فهم الصورة الكبرى. فعلى سبيل المثال، هناك العديد من الفصول والفقرات التي تتناول الاستجابة، ومن ثم يمكن أن يبرز المشاركين عناوين الفصول، ويقدموا مثالاً لمعيار أساسي يرتبط بالاستجابة.</a:t>
            </a:r>
          </a:p>
          <a:p>
            <a:r>
              <a:rPr lang="ar-SA" dirty="0" smtClean="0"/>
              <a:t>استخلاص المعلومات: اضبط جهاز توقيت واسمح للمشاركين بعرض ما توصلوا إليه، 3 دقائق لكل فريق. </a:t>
            </a:r>
          </a:p>
          <a:p>
            <a:r>
              <a:rPr lang="ar-SA" dirty="0" smtClean="0"/>
              <a:t>في النهاية، اسأل المشاركين كيف يمكن أن يكون اسفير مفيدا في دعم الحد من مخاطر الكوارث وإدارتها وتعزيز القدرة على الثبات. سوف تظهر العروض التي تقدمها الفرق بالتأكيد أن اسفير يركز بشكل أكبر على بعض أجزاء من إدارة دورة المخاطر والأزمات عن غيرها، على سبيل المثال بينما يوجد هناك كثير من التركيز على الاستجابة، هناك تركيز أقل بكثير على الانتعاش (يمكنك الإشارة إلى المعايير الدنيا المترافقة مع اسفير في "الانتعاش الاقتصادي"-  المعايير الدنيا للانتعاش الاقتصادي  </a:t>
            </a:r>
            <a:r>
              <a:rPr lang="en-GB" dirty="0" smtClean="0"/>
              <a:t>MERS)، </a:t>
            </a:r>
            <a:r>
              <a:rPr lang="ar-SA" dirty="0" smtClean="0"/>
              <a:t>أو في التخفيف من حدة المخاطر. ومع ذلك، من المهم تسليط الضوء على أن اسفير يراعي جميع هذه المراحل ويتضمن توجيهات بشأن كل منها – ذلك أن مرحلة الاستجابة وحدها ليست كافية لدعم المبادئ الأساسية التي يقوم عليها الميثاق الإنساني.</a:t>
            </a:r>
          </a:p>
          <a:p>
            <a:endParaRPr lang="ar-SA" dirty="0"/>
          </a:p>
        </p:txBody>
      </p:sp>
      <p:sp>
        <p:nvSpPr>
          <p:cNvPr id="4" name="Slide Number Placeholder 3"/>
          <p:cNvSpPr>
            <a:spLocks noGrp="1"/>
          </p:cNvSpPr>
          <p:nvPr>
            <p:ph type="sldNum" sz="quarter" idx="10"/>
          </p:nvPr>
        </p:nvSpPr>
        <p:spPr/>
        <p:txBody>
          <a:bodyPr/>
          <a:lstStyle/>
          <a:p>
            <a:fld id="{53579C48-162C-47C7-9687-2839989AFBEE}" type="slidenum">
              <a:rPr lang="ar-SA" smtClean="0"/>
              <a:t>9</a:t>
            </a:fld>
            <a:endParaRPr lang="ar-SA"/>
          </a:p>
        </p:txBody>
      </p:sp>
    </p:spTree>
    <p:extLst>
      <p:ext uri="{BB962C8B-B14F-4D97-AF65-F5344CB8AC3E}">
        <p14:creationId xmlns:p14="http://schemas.microsoft.com/office/powerpoint/2010/main" val="207829606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cSld name="Title Slide">
    <p:spTree>
      <p:nvGrpSpPr>
        <p:cNvPr id="1" name=""/>
        <p:cNvGrpSpPr/>
        <p:nvPr/>
      </p:nvGrpSpPr>
      <p:grpSpPr>
        <a:xfrm>
          <a:off x="0" y="0"/>
          <a:ext cx="0" cy="0"/>
          <a:chOff x="0" y="0"/>
          <a:chExt cx="0" cy="0"/>
        </a:xfrm>
      </p:grpSpPr>
      <p:pic>
        <p:nvPicPr>
          <p:cNvPr id="5" name="Picture 4" descr="bottom-curv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0" y="5655513"/>
            <a:ext cx="9144000" cy="1211010"/>
          </a:xfrm>
          <a:prstGeom prst="rect">
            <a:avLst/>
          </a:prstGeom>
        </p:spPr>
      </p:pic>
      <p:pic>
        <p:nvPicPr>
          <p:cNvPr id="3" name="Picture 2" descr="bottom-curv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0" y="5655513"/>
            <a:ext cx="9144000" cy="1211010"/>
          </a:xfrm>
          <a:prstGeom prst="rect">
            <a:avLst/>
          </a:prstGeom>
        </p:spPr>
      </p:pic>
      <p:sp>
        <p:nvSpPr>
          <p:cNvPr id="8" name="Title 1"/>
          <p:cNvSpPr>
            <a:spLocks noGrp="1"/>
          </p:cNvSpPr>
          <p:nvPr>
            <p:ph type="ctrTitle"/>
          </p:nvPr>
        </p:nvSpPr>
        <p:spPr>
          <a:xfrm>
            <a:off x="695689" y="2233337"/>
            <a:ext cx="7772400" cy="1470025"/>
          </a:xfrm>
        </p:spPr>
        <p:txBody>
          <a:bodyPr>
            <a:noAutofit/>
          </a:bodyPr>
          <a:lstStyle>
            <a:lvl1pPr algn="ctr" rtl="1">
              <a:defRPr sz="6000">
                <a:solidFill>
                  <a:schemeClr val="tx2"/>
                </a:solidFill>
              </a:defRPr>
            </a:lvl1pPr>
          </a:lstStyle>
          <a:p>
            <a:r>
              <a:rPr lang="en-US" smtClean="0"/>
              <a:t>Click to edit Master title style</a:t>
            </a:r>
            <a:endParaRPr lang="fr-CH" dirty="0"/>
          </a:p>
        </p:txBody>
      </p:sp>
      <p:sp>
        <p:nvSpPr>
          <p:cNvPr id="9" name="Subtitle 2"/>
          <p:cNvSpPr>
            <a:spLocks noGrp="1"/>
          </p:cNvSpPr>
          <p:nvPr>
            <p:ph type="subTitle" idx="1"/>
          </p:nvPr>
        </p:nvSpPr>
        <p:spPr>
          <a:xfrm>
            <a:off x="1381489" y="4052664"/>
            <a:ext cx="6400800" cy="1752600"/>
          </a:xfrm>
        </p:spPr>
        <p:txBody>
          <a:bodyPr>
            <a:normAutofit/>
          </a:bodyPr>
          <a:lstStyle>
            <a:lvl1pPr marL="0" indent="0" algn="ctr" rtl="1">
              <a:buNone/>
              <a:defRPr sz="4800" b="1" i="1">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r-CH"/>
          </a:p>
        </p:txBody>
      </p:sp>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67782" y="266329"/>
            <a:ext cx="3028215" cy="1754168"/>
          </a:xfrm>
          <a:prstGeom prst="rect">
            <a:avLst/>
          </a:prstGeom>
        </p:spPr>
      </p:pic>
      <p:sp>
        <p:nvSpPr>
          <p:cNvPr id="7" name="TextBox 6"/>
          <p:cNvSpPr txBox="1"/>
          <p:nvPr userDrawn="1"/>
        </p:nvSpPr>
        <p:spPr>
          <a:xfrm>
            <a:off x="2843808" y="6165304"/>
            <a:ext cx="5760640" cy="400110"/>
          </a:xfrm>
          <a:prstGeom prst="rect">
            <a:avLst/>
          </a:prstGeom>
          <a:noFill/>
        </p:spPr>
        <p:txBody>
          <a:bodyPr wrap="square" rtlCol="0">
            <a:spAutoFit/>
          </a:bodyPr>
          <a:lstStyle/>
          <a:p>
            <a:pPr algn="r" rtl="1"/>
            <a:r>
              <a:rPr lang="ar-SA" sz="2000" b="1" smtClean="0">
                <a:solidFill>
                  <a:schemeClr val="bg1"/>
                </a:solidFill>
                <a:latin typeface="Traditional Arabic" panose="02020603050405020304" pitchFamily="18" charset="-78"/>
                <a:cs typeface="Traditional Arabic" panose="02020603050405020304" pitchFamily="18" charset="-78"/>
              </a:rPr>
              <a:t>الجزء "ب"-3: مجموعة اسفير التدريبية 2015</a:t>
            </a:r>
          </a:p>
        </p:txBody>
      </p:sp>
    </p:spTree>
    <p:extLst>
      <p:ext uri="{BB962C8B-B14F-4D97-AF65-F5344CB8AC3E}">
        <p14:creationId xmlns:p14="http://schemas.microsoft.com/office/powerpoint/2010/main" val="3440963926"/>
      </p:ext>
    </p:extLst>
  </p:cSld>
  <p:clrMapOvr>
    <a:masterClrMapping/>
  </p:clrMapOvr>
  <p:extLst mod="1">
    <p:ext uri="{DCECCB84-F9BA-43D5-87BE-67443E8EF086}">
      <p15:sldGuideLst xmlns:p15="http://schemas.microsoft.com/office/powerpoint/2012/main" xmlns="">
        <p15:guide id="1" orient="horz" pos="2160">
          <p15:clr>
            <a:srgbClr val="FBAE40"/>
          </p15:clr>
        </p15:guide>
        <p15:guide id="2" pos="288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cSld name="1_Footer only">
    <p:spTree>
      <p:nvGrpSpPr>
        <p:cNvPr id="1" name=""/>
        <p:cNvGrpSpPr/>
        <p:nvPr/>
      </p:nvGrpSpPr>
      <p:grpSpPr>
        <a:xfrm>
          <a:off x="0" y="0"/>
          <a:ext cx="0" cy="0"/>
          <a:chOff x="0" y="0"/>
          <a:chExt cx="0" cy="0"/>
        </a:xfrm>
      </p:grpSpPr>
      <p:pic>
        <p:nvPicPr>
          <p:cNvPr id="2" name="Picture 1" descr="bottom-curve-fad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0" y="6049029"/>
            <a:ext cx="9144000" cy="817494"/>
          </a:xfrm>
          <a:prstGeom prst="rect">
            <a:avLst/>
          </a:prstGeom>
        </p:spPr>
      </p:pic>
      <p:sp>
        <p:nvSpPr>
          <p:cNvPr id="3" name="Footer Placeholder 4"/>
          <p:cNvSpPr>
            <a:spLocks noGrp="1"/>
          </p:cNvSpPr>
          <p:nvPr>
            <p:ph type="ftr" sz="quarter" idx="3"/>
          </p:nvPr>
        </p:nvSpPr>
        <p:spPr>
          <a:xfrm>
            <a:off x="3177766" y="6329599"/>
            <a:ext cx="5509035" cy="365125"/>
          </a:xfrm>
          <a:prstGeom prst="rect">
            <a:avLst/>
          </a:prstGeom>
        </p:spPr>
        <p:txBody>
          <a:bodyPr vert="horz" lIns="91440" tIns="45720" rIns="91440" bIns="45720" rtlCol="0" anchor="ctr"/>
          <a:lstStyle>
            <a:lvl1pPr algn="r">
              <a:defRPr sz="1200" b="1">
                <a:solidFill>
                  <a:schemeClr val="bg1"/>
                </a:solidFill>
                <a:latin typeface="Traditional Arabic" panose="02020603050405020304" pitchFamily="18" charset="-78"/>
                <a:cs typeface="Traditional Arabic" panose="02020603050405020304" pitchFamily="18" charset="-78"/>
              </a:defRPr>
            </a:lvl1pPr>
          </a:lstStyle>
          <a:p>
            <a:r>
              <a:rPr lang="ar-SA" dirty="0" smtClean="0"/>
              <a:t>الجزء "ب" 3- مجموعة </a:t>
            </a:r>
            <a:r>
              <a:rPr lang="ar-SA" dirty="0" err="1" smtClean="0"/>
              <a:t>اسفير</a:t>
            </a:r>
            <a:r>
              <a:rPr lang="ar-SA" dirty="0" smtClean="0"/>
              <a:t> التدريبية 2015</a:t>
            </a:r>
            <a:endParaRPr lang="fr-CH" dirty="0"/>
          </a:p>
        </p:txBody>
      </p:sp>
    </p:spTree>
    <p:extLst>
      <p:ext uri="{BB962C8B-B14F-4D97-AF65-F5344CB8AC3E}">
        <p14:creationId xmlns:p14="http://schemas.microsoft.com/office/powerpoint/2010/main" val="28502124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Subtitle slide">
    <p:spTree>
      <p:nvGrpSpPr>
        <p:cNvPr id="1" name=""/>
        <p:cNvGrpSpPr/>
        <p:nvPr/>
      </p:nvGrpSpPr>
      <p:grpSpPr>
        <a:xfrm>
          <a:off x="0" y="0"/>
          <a:ext cx="0" cy="0"/>
          <a:chOff x="0" y="0"/>
          <a:chExt cx="0" cy="0"/>
        </a:xfrm>
      </p:grpSpPr>
      <p:pic>
        <p:nvPicPr>
          <p:cNvPr id="2" name="Picture 1" descr="bottom-curve-fad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0" y="6049029"/>
            <a:ext cx="9144000" cy="817494"/>
          </a:xfrm>
          <a:prstGeom prst="rect">
            <a:avLst/>
          </a:prstGeom>
        </p:spPr>
      </p:pic>
      <p:sp>
        <p:nvSpPr>
          <p:cNvPr id="3" name="Footer Placeholder 4"/>
          <p:cNvSpPr>
            <a:spLocks noGrp="1"/>
          </p:cNvSpPr>
          <p:nvPr>
            <p:ph type="ftr" sz="quarter" idx="3"/>
          </p:nvPr>
        </p:nvSpPr>
        <p:spPr>
          <a:xfrm>
            <a:off x="3440317" y="6329599"/>
            <a:ext cx="5246484" cy="365125"/>
          </a:xfrm>
          <a:prstGeom prst="rect">
            <a:avLst/>
          </a:prstGeom>
        </p:spPr>
        <p:txBody>
          <a:bodyPr vert="horz" lIns="91440" tIns="45720" rIns="91440" bIns="45720" rtlCol="0" anchor="ctr"/>
          <a:lstStyle>
            <a:lvl1pPr algn="r">
              <a:defRPr sz="1200" b="1">
                <a:solidFill>
                  <a:schemeClr val="bg1"/>
                </a:solidFill>
                <a:latin typeface="Traditional Arabic" panose="02020603050405020304" pitchFamily="18" charset="-78"/>
                <a:cs typeface="Traditional Arabic" panose="02020603050405020304" pitchFamily="18" charset="-78"/>
              </a:defRPr>
            </a:lvl1pPr>
          </a:lstStyle>
          <a:p>
            <a:r>
              <a:rPr lang="ar-SA" dirty="0" smtClean="0"/>
              <a:t>الجزء "ب" 3- مجموعة </a:t>
            </a:r>
            <a:r>
              <a:rPr lang="ar-SA" dirty="0" err="1" smtClean="0"/>
              <a:t>اسفير</a:t>
            </a:r>
            <a:r>
              <a:rPr lang="ar-SA" dirty="0" smtClean="0"/>
              <a:t> التدريبية 2015</a:t>
            </a:r>
            <a:endParaRPr lang="fr-CH" dirty="0"/>
          </a:p>
        </p:txBody>
      </p:sp>
      <p:sp>
        <p:nvSpPr>
          <p:cNvPr id="4" name="Title 1"/>
          <p:cNvSpPr>
            <a:spLocks noGrp="1"/>
          </p:cNvSpPr>
          <p:nvPr>
            <p:ph type="ctrTitle"/>
          </p:nvPr>
        </p:nvSpPr>
        <p:spPr>
          <a:xfrm>
            <a:off x="695689" y="2233337"/>
            <a:ext cx="7772400" cy="1470025"/>
          </a:xfrm>
        </p:spPr>
        <p:txBody>
          <a:bodyPr>
            <a:noAutofit/>
          </a:bodyPr>
          <a:lstStyle>
            <a:lvl1pPr algn="ctr" rtl="1">
              <a:defRPr sz="6000">
                <a:solidFill>
                  <a:schemeClr val="tx2"/>
                </a:solidFill>
              </a:defRPr>
            </a:lvl1pPr>
          </a:lstStyle>
          <a:p>
            <a:r>
              <a:rPr lang="en-US" smtClean="0"/>
              <a:t>Click to edit Master title style</a:t>
            </a:r>
            <a:endParaRPr lang="fr-CH" dirty="0"/>
          </a:p>
        </p:txBody>
      </p:sp>
    </p:spTree>
    <p:extLst>
      <p:ext uri="{BB962C8B-B14F-4D97-AF65-F5344CB8AC3E}">
        <p14:creationId xmlns:p14="http://schemas.microsoft.com/office/powerpoint/2010/main" val="7132617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cSld name="1_Body Layout">
    <p:spTree>
      <p:nvGrpSpPr>
        <p:cNvPr id="1" name=""/>
        <p:cNvGrpSpPr/>
        <p:nvPr/>
      </p:nvGrpSpPr>
      <p:grpSpPr>
        <a:xfrm>
          <a:off x="0" y="0"/>
          <a:ext cx="0" cy="0"/>
          <a:chOff x="0" y="0"/>
          <a:chExt cx="0" cy="0"/>
        </a:xfrm>
      </p:grpSpPr>
      <p:pic>
        <p:nvPicPr>
          <p:cNvPr id="12" name="Picture 11" descr="bottom-curve-fad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0" y="6049029"/>
            <a:ext cx="9144000" cy="817494"/>
          </a:xfrm>
          <a:prstGeom prst="rect">
            <a:avLst/>
          </a:prstGeom>
        </p:spPr>
      </p:pic>
      <p:sp>
        <p:nvSpPr>
          <p:cNvPr id="2" name="Title 1"/>
          <p:cNvSpPr>
            <a:spLocks noGrp="1"/>
          </p:cNvSpPr>
          <p:nvPr>
            <p:ph type="title"/>
          </p:nvPr>
        </p:nvSpPr>
        <p:spPr>
          <a:xfrm>
            <a:off x="457201" y="0"/>
            <a:ext cx="8229600" cy="1081760"/>
          </a:xfrm>
        </p:spPr>
        <p:txBody>
          <a:bodyPr anchor="ctr" anchorCtr="0">
            <a:noAutofit/>
          </a:bodyPr>
          <a:lstStyle>
            <a:lvl1pPr algn="r" rtl="1">
              <a:defRPr sz="2800">
                <a:latin typeface="Traditional Arabic" panose="02020603050405020304" pitchFamily="18" charset="-78"/>
                <a:cs typeface="Traditional Arabic" panose="02020603050405020304" pitchFamily="18" charset="-78"/>
              </a:defRPr>
            </a:lvl1pPr>
          </a:lstStyle>
          <a:p>
            <a:r>
              <a:rPr lang="en-US" noProof="0" smtClean="0"/>
              <a:t>Click to edit Master title style</a:t>
            </a:r>
            <a:endParaRPr lang="ar-SA" noProof="0" dirty="0"/>
          </a:p>
        </p:txBody>
      </p:sp>
      <p:sp>
        <p:nvSpPr>
          <p:cNvPr id="8" name="Text Placeholder 2"/>
          <p:cNvSpPr>
            <a:spLocks noGrp="1"/>
          </p:cNvSpPr>
          <p:nvPr>
            <p:ph idx="1"/>
          </p:nvPr>
        </p:nvSpPr>
        <p:spPr>
          <a:xfrm>
            <a:off x="457200" y="1369242"/>
            <a:ext cx="8229600" cy="4785722"/>
          </a:xfrm>
          <a:prstGeom prst="rect">
            <a:avLst/>
          </a:prstGeom>
        </p:spPr>
        <p:txBody>
          <a:bodyPr vert="horz" lIns="91440" tIns="45720" rIns="91440" bIns="45720" rtlCol="0">
            <a:noAutofit/>
          </a:bodyPr>
          <a:lstStyle>
            <a:lvl1pPr algn="r" rtl="1">
              <a:buClr>
                <a:schemeClr val="tx2"/>
              </a:buClr>
              <a:defRPr sz="2200">
                <a:solidFill>
                  <a:srgbClr val="000000"/>
                </a:solidFill>
                <a:latin typeface="Traditional Arabic" panose="02020603050405020304" pitchFamily="18" charset="-78"/>
                <a:cs typeface="Traditional Arabic" panose="02020603050405020304" pitchFamily="18" charset="-78"/>
              </a:defRPr>
            </a:lvl1pPr>
            <a:lvl2pPr marL="361950" indent="-361950" algn="r" rtl="1">
              <a:buClr>
                <a:schemeClr val="tx2"/>
              </a:buClr>
              <a:defRPr sz="2200">
                <a:solidFill>
                  <a:srgbClr val="000000"/>
                </a:solidFill>
                <a:latin typeface="Traditional Arabic" panose="02020603050405020304" pitchFamily="18" charset="-78"/>
                <a:cs typeface="Traditional Arabic" panose="02020603050405020304" pitchFamily="18" charset="-78"/>
              </a:defRPr>
            </a:lvl2pPr>
            <a:lvl3pPr marL="715963" indent="-354013" algn="r" rtl="1">
              <a:defRPr sz="2200">
                <a:solidFill>
                  <a:srgbClr val="000000"/>
                </a:solidFill>
                <a:latin typeface="Traditional Arabic" panose="02020603050405020304" pitchFamily="18" charset="-78"/>
                <a:cs typeface="Traditional Arabic" panose="02020603050405020304" pitchFamily="18" charset="-78"/>
              </a:defRPr>
            </a:lvl3pPr>
          </a:lstStyle>
          <a:p>
            <a:pPr lvl="0"/>
            <a:r>
              <a:rPr lang="en-US" noProof="0" smtClean="0"/>
              <a:t>Click to edit Master text styles</a:t>
            </a:r>
          </a:p>
          <a:p>
            <a:pPr lvl="1"/>
            <a:r>
              <a:rPr lang="en-US" noProof="0" smtClean="0"/>
              <a:t>Second level</a:t>
            </a:r>
          </a:p>
          <a:p>
            <a:pPr lvl="2"/>
            <a:r>
              <a:rPr lang="en-US" noProof="0" smtClean="0"/>
              <a:t>Third level</a:t>
            </a:r>
          </a:p>
        </p:txBody>
      </p:sp>
      <p:cxnSp>
        <p:nvCxnSpPr>
          <p:cNvPr id="13" name="Straight Connector 12"/>
          <p:cNvCxnSpPr/>
          <p:nvPr/>
        </p:nvCxnSpPr>
        <p:spPr>
          <a:xfrm flipH="1">
            <a:off x="0" y="1057843"/>
            <a:ext cx="9144000" cy="0"/>
          </a:xfrm>
          <a:prstGeom prst="line">
            <a:avLst/>
          </a:prstGeom>
          <a:ln w="63500">
            <a:gradFill flip="none" rotWithShape="1">
              <a:gsLst>
                <a:gs pos="1000">
                  <a:schemeClr val="tx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sp>
        <p:nvSpPr>
          <p:cNvPr id="7" name="Footer Placeholder 4"/>
          <p:cNvSpPr>
            <a:spLocks noGrp="1"/>
          </p:cNvSpPr>
          <p:nvPr>
            <p:ph type="ftr" sz="quarter" idx="3"/>
          </p:nvPr>
        </p:nvSpPr>
        <p:spPr>
          <a:xfrm>
            <a:off x="3250194" y="6329599"/>
            <a:ext cx="5436607" cy="365125"/>
          </a:xfrm>
          <a:prstGeom prst="rect">
            <a:avLst/>
          </a:prstGeom>
        </p:spPr>
        <p:txBody>
          <a:bodyPr vert="horz" lIns="91440" tIns="45720" rIns="91440" bIns="45720" rtlCol="0" anchor="ctr"/>
          <a:lstStyle>
            <a:lvl1pPr algn="r">
              <a:defRPr sz="1200" b="1">
                <a:solidFill>
                  <a:schemeClr val="bg1"/>
                </a:solidFill>
                <a:latin typeface="Traditional Arabic" panose="02020603050405020304" pitchFamily="18" charset="-78"/>
                <a:cs typeface="Traditional Arabic" panose="02020603050405020304" pitchFamily="18" charset="-78"/>
              </a:defRPr>
            </a:lvl1pPr>
          </a:lstStyle>
          <a:p>
            <a:r>
              <a:rPr lang="ar-SA" dirty="0" smtClean="0"/>
              <a:t>الجزء "ب" 3- مجموعة </a:t>
            </a:r>
            <a:r>
              <a:rPr lang="ar-SA" dirty="0" err="1" smtClean="0"/>
              <a:t>اسفير</a:t>
            </a:r>
            <a:r>
              <a:rPr lang="ar-SA" dirty="0" smtClean="0"/>
              <a:t> التدريبية 2015</a:t>
            </a:r>
            <a:endParaRPr lang="fr-CH" dirty="0"/>
          </a:p>
        </p:txBody>
      </p:sp>
    </p:spTree>
    <p:extLst>
      <p:ext uri="{BB962C8B-B14F-4D97-AF65-F5344CB8AC3E}">
        <p14:creationId xmlns:p14="http://schemas.microsoft.com/office/powerpoint/2010/main" val="400235601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Exercise Layout">
    <p:spTree>
      <p:nvGrpSpPr>
        <p:cNvPr id="1" name=""/>
        <p:cNvGrpSpPr/>
        <p:nvPr/>
      </p:nvGrpSpPr>
      <p:grpSpPr>
        <a:xfrm>
          <a:off x="0" y="0"/>
          <a:ext cx="0" cy="0"/>
          <a:chOff x="0" y="0"/>
          <a:chExt cx="0" cy="0"/>
        </a:xfrm>
      </p:grpSpPr>
      <p:pic>
        <p:nvPicPr>
          <p:cNvPr id="12" name="Picture 11" descr="bottom-curve-fad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0" y="6049029"/>
            <a:ext cx="9144000" cy="817494"/>
          </a:xfrm>
          <a:prstGeom prst="rect">
            <a:avLst/>
          </a:prstGeom>
        </p:spPr>
      </p:pic>
      <p:sp>
        <p:nvSpPr>
          <p:cNvPr id="2" name="Title 1"/>
          <p:cNvSpPr>
            <a:spLocks noGrp="1"/>
          </p:cNvSpPr>
          <p:nvPr>
            <p:ph type="title"/>
          </p:nvPr>
        </p:nvSpPr>
        <p:spPr>
          <a:xfrm>
            <a:off x="457201" y="0"/>
            <a:ext cx="8229600" cy="1081760"/>
          </a:xfrm>
        </p:spPr>
        <p:txBody>
          <a:bodyPr anchor="ctr" anchorCtr="0">
            <a:noAutofit/>
          </a:bodyPr>
          <a:lstStyle>
            <a:lvl1pPr algn="r" rtl="1">
              <a:defRPr sz="2800">
                <a:solidFill>
                  <a:schemeClr val="accent1"/>
                </a:solidFill>
                <a:latin typeface="Traditional Arabic" panose="02020603050405020304" pitchFamily="18" charset="-78"/>
                <a:cs typeface="Traditional Arabic" panose="02020603050405020304" pitchFamily="18" charset="-78"/>
              </a:defRPr>
            </a:lvl1pPr>
          </a:lstStyle>
          <a:p>
            <a:r>
              <a:rPr lang="en-US" noProof="0" smtClean="0"/>
              <a:t>Click to edit Master title style</a:t>
            </a:r>
            <a:endParaRPr lang="ar-SA" noProof="0" dirty="0"/>
          </a:p>
        </p:txBody>
      </p:sp>
      <p:sp>
        <p:nvSpPr>
          <p:cNvPr id="8" name="Text Placeholder 2"/>
          <p:cNvSpPr>
            <a:spLocks noGrp="1"/>
          </p:cNvSpPr>
          <p:nvPr>
            <p:ph idx="1"/>
          </p:nvPr>
        </p:nvSpPr>
        <p:spPr>
          <a:xfrm>
            <a:off x="457200" y="1369242"/>
            <a:ext cx="8229600" cy="4785722"/>
          </a:xfrm>
          <a:prstGeom prst="rect">
            <a:avLst/>
          </a:prstGeom>
        </p:spPr>
        <p:txBody>
          <a:bodyPr vert="horz" lIns="91440" tIns="45720" rIns="91440" bIns="45720" rtlCol="0">
            <a:noAutofit/>
          </a:bodyPr>
          <a:lstStyle>
            <a:lvl1pPr algn="r" rtl="1">
              <a:buClr>
                <a:schemeClr val="tx2"/>
              </a:buClr>
              <a:defRPr sz="2200">
                <a:solidFill>
                  <a:srgbClr val="000000"/>
                </a:solidFill>
                <a:latin typeface="Traditional Arabic" panose="02020603050405020304" pitchFamily="18" charset="-78"/>
                <a:cs typeface="Traditional Arabic" panose="02020603050405020304" pitchFamily="18" charset="-78"/>
              </a:defRPr>
            </a:lvl1pPr>
            <a:lvl2pPr marL="361950" indent="-361950" algn="r" rtl="1">
              <a:buClr>
                <a:schemeClr val="tx2"/>
              </a:buClr>
              <a:defRPr sz="2200">
                <a:solidFill>
                  <a:srgbClr val="000000"/>
                </a:solidFill>
                <a:latin typeface="Traditional Arabic" panose="02020603050405020304" pitchFamily="18" charset="-78"/>
                <a:cs typeface="Traditional Arabic" panose="02020603050405020304" pitchFamily="18" charset="-78"/>
              </a:defRPr>
            </a:lvl2pPr>
            <a:lvl3pPr marL="715963" indent="-354013" algn="r" rtl="1">
              <a:defRPr sz="2200">
                <a:solidFill>
                  <a:srgbClr val="000000"/>
                </a:solidFill>
                <a:latin typeface="Traditional Arabic" panose="02020603050405020304" pitchFamily="18" charset="-78"/>
                <a:cs typeface="Traditional Arabic" panose="02020603050405020304" pitchFamily="18" charset="-78"/>
              </a:defRPr>
            </a:lvl3pPr>
          </a:lstStyle>
          <a:p>
            <a:pPr lvl="0"/>
            <a:r>
              <a:rPr lang="en-US" noProof="0" smtClean="0"/>
              <a:t>Click to edit Master text styles</a:t>
            </a:r>
          </a:p>
          <a:p>
            <a:pPr lvl="1"/>
            <a:r>
              <a:rPr lang="en-US" noProof="0" smtClean="0"/>
              <a:t>Second level</a:t>
            </a:r>
          </a:p>
          <a:p>
            <a:pPr lvl="2"/>
            <a:r>
              <a:rPr lang="en-US" noProof="0" smtClean="0"/>
              <a:t>Third level</a:t>
            </a:r>
          </a:p>
        </p:txBody>
      </p:sp>
      <p:sp>
        <p:nvSpPr>
          <p:cNvPr id="7" name="Footer Placeholder 4"/>
          <p:cNvSpPr>
            <a:spLocks noGrp="1"/>
          </p:cNvSpPr>
          <p:nvPr>
            <p:ph type="ftr" sz="quarter" idx="3"/>
          </p:nvPr>
        </p:nvSpPr>
        <p:spPr>
          <a:xfrm>
            <a:off x="3250194" y="6329599"/>
            <a:ext cx="5436607" cy="365125"/>
          </a:xfrm>
          <a:prstGeom prst="rect">
            <a:avLst/>
          </a:prstGeom>
        </p:spPr>
        <p:txBody>
          <a:bodyPr vert="horz" lIns="91440" tIns="45720" rIns="91440" bIns="45720" rtlCol="0" anchor="ctr"/>
          <a:lstStyle>
            <a:lvl1pPr algn="r">
              <a:defRPr sz="1200" b="1">
                <a:solidFill>
                  <a:schemeClr val="bg1"/>
                </a:solidFill>
                <a:latin typeface="Traditional Arabic" panose="02020603050405020304" pitchFamily="18" charset="-78"/>
                <a:cs typeface="Traditional Arabic" panose="02020603050405020304" pitchFamily="18" charset="-78"/>
              </a:defRPr>
            </a:lvl1pPr>
          </a:lstStyle>
          <a:p>
            <a:r>
              <a:rPr lang="ar-SA" dirty="0" smtClean="0"/>
              <a:t>الجزء "ب" 3- مجموعة </a:t>
            </a:r>
            <a:r>
              <a:rPr lang="ar-SA" dirty="0" err="1" smtClean="0"/>
              <a:t>اسفير</a:t>
            </a:r>
            <a:r>
              <a:rPr lang="ar-SA" dirty="0" smtClean="0"/>
              <a:t> التدريبية 2015</a:t>
            </a:r>
            <a:endParaRPr lang="fr-CH" dirty="0"/>
          </a:p>
        </p:txBody>
      </p:sp>
      <p:pic>
        <p:nvPicPr>
          <p:cNvPr id="9" name="Picture 8" descr="meeting shutterstock_230281012.jpg"/>
          <p:cNvPicPr>
            <a:picLocks noChangeAspect="1"/>
          </p:cNvPicPr>
          <p:nvPr userDrawn="1"/>
        </p:nvPicPr>
        <p:blipFill>
          <a:blip r:embed="rId3" cstate="print">
            <a:alphaModFix amt="73000"/>
            <a:extLst>
              <a:ext uri="{28A0092B-C50C-407E-A947-70E740481C1C}">
                <a14:useLocalDpi xmlns:a14="http://schemas.microsoft.com/office/drawing/2010/main" val="0"/>
              </a:ext>
            </a:extLst>
          </a:blip>
          <a:stretch>
            <a:fillRect/>
          </a:stretch>
        </p:blipFill>
        <p:spPr>
          <a:xfrm>
            <a:off x="35496" y="3251628"/>
            <a:ext cx="3644656" cy="2882923"/>
          </a:xfrm>
          <a:prstGeom prst="rect">
            <a:avLst/>
          </a:prstGeom>
        </p:spPr>
      </p:pic>
      <p:cxnSp>
        <p:nvCxnSpPr>
          <p:cNvPr id="10" name="Straight Connector 9"/>
          <p:cNvCxnSpPr/>
          <p:nvPr userDrawn="1"/>
        </p:nvCxnSpPr>
        <p:spPr>
          <a:xfrm flipH="1">
            <a:off x="0" y="1057843"/>
            <a:ext cx="9144000" cy="0"/>
          </a:xfrm>
          <a:prstGeom prst="line">
            <a:avLst/>
          </a:prstGeom>
          <a:ln w="63500">
            <a:gradFill flip="none" rotWithShape="1">
              <a:gsLst>
                <a:gs pos="1000">
                  <a:schemeClr val="bg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0009345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Exercise Layout no image">
    <p:spTree>
      <p:nvGrpSpPr>
        <p:cNvPr id="1" name=""/>
        <p:cNvGrpSpPr/>
        <p:nvPr/>
      </p:nvGrpSpPr>
      <p:grpSpPr>
        <a:xfrm>
          <a:off x="0" y="0"/>
          <a:ext cx="0" cy="0"/>
          <a:chOff x="0" y="0"/>
          <a:chExt cx="0" cy="0"/>
        </a:xfrm>
      </p:grpSpPr>
      <p:pic>
        <p:nvPicPr>
          <p:cNvPr id="12" name="Picture 11" descr="bottom-curve-fad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0" y="6049029"/>
            <a:ext cx="9144000" cy="817494"/>
          </a:xfrm>
          <a:prstGeom prst="rect">
            <a:avLst/>
          </a:prstGeom>
        </p:spPr>
      </p:pic>
      <p:sp>
        <p:nvSpPr>
          <p:cNvPr id="2" name="Title 1"/>
          <p:cNvSpPr>
            <a:spLocks noGrp="1"/>
          </p:cNvSpPr>
          <p:nvPr>
            <p:ph type="title"/>
          </p:nvPr>
        </p:nvSpPr>
        <p:spPr>
          <a:xfrm>
            <a:off x="457201" y="0"/>
            <a:ext cx="8229600" cy="1081760"/>
          </a:xfrm>
        </p:spPr>
        <p:txBody>
          <a:bodyPr anchor="ctr" anchorCtr="0">
            <a:noAutofit/>
          </a:bodyPr>
          <a:lstStyle>
            <a:lvl1pPr algn="r" rtl="1">
              <a:defRPr sz="2800">
                <a:solidFill>
                  <a:schemeClr val="accent1"/>
                </a:solidFill>
                <a:latin typeface="Traditional Arabic" panose="02020603050405020304" pitchFamily="18" charset="-78"/>
                <a:cs typeface="Traditional Arabic" panose="02020603050405020304" pitchFamily="18" charset="-78"/>
              </a:defRPr>
            </a:lvl1pPr>
          </a:lstStyle>
          <a:p>
            <a:r>
              <a:rPr lang="en-US" noProof="0" smtClean="0"/>
              <a:t>Click to edit Master title style</a:t>
            </a:r>
            <a:endParaRPr lang="ar-SA" noProof="0" dirty="0"/>
          </a:p>
        </p:txBody>
      </p:sp>
      <p:sp>
        <p:nvSpPr>
          <p:cNvPr id="8" name="Text Placeholder 2"/>
          <p:cNvSpPr>
            <a:spLocks noGrp="1"/>
          </p:cNvSpPr>
          <p:nvPr>
            <p:ph idx="1"/>
          </p:nvPr>
        </p:nvSpPr>
        <p:spPr>
          <a:xfrm>
            <a:off x="457200" y="1369242"/>
            <a:ext cx="8229600" cy="4785722"/>
          </a:xfrm>
          <a:prstGeom prst="rect">
            <a:avLst/>
          </a:prstGeom>
        </p:spPr>
        <p:txBody>
          <a:bodyPr vert="horz" lIns="91440" tIns="45720" rIns="91440" bIns="45720" rtlCol="0">
            <a:noAutofit/>
          </a:bodyPr>
          <a:lstStyle>
            <a:lvl1pPr algn="r" rtl="1">
              <a:buClr>
                <a:schemeClr val="tx2"/>
              </a:buClr>
              <a:defRPr sz="2200">
                <a:solidFill>
                  <a:srgbClr val="000000"/>
                </a:solidFill>
                <a:latin typeface="Traditional Arabic" panose="02020603050405020304" pitchFamily="18" charset="-78"/>
                <a:cs typeface="Traditional Arabic" panose="02020603050405020304" pitchFamily="18" charset="-78"/>
              </a:defRPr>
            </a:lvl1pPr>
            <a:lvl2pPr marL="361950" indent="-361950" algn="r" rtl="1">
              <a:buClr>
                <a:schemeClr val="tx2"/>
              </a:buClr>
              <a:defRPr sz="2200">
                <a:solidFill>
                  <a:srgbClr val="000000"/>
                </a:solidFill>
                <a:latin typeface="Traditional Arabic" panose="02020603050405020304" pitchFamily="18" charset="-78"/>
                <a:cs typeface="Traditional Arabic" panose="02020603050405020304" pitchFamily="18" charset="-78"/>
              </a:defRPr>
            </a:lvl2pPr>
            <a:lvl3pPr marL="715963" indent="-354013" algn="r" rtl="1">
              <a:defRPr sz="2200">
                <a:solidFill>
                  <a:srgbClr val="000000"/>
                </a:solidFill>
                <a:latin typeface="Traditional Arabic" panose="02020603050405020304" pitchFamily="18" charset="-78"/>
                <a:cs typeface="Traditional Arabic" panose="02020603050405020304" pitchFamily="18" charset="-78"/>
              </a:defRPr>
            </a:lvl3pPr>
          </a:lstStyle>
          <a:p>
            <a:pPr lvl="0"/>
            <a:r>
              <a:rPr lang="en-US" noProof="0" smtClean="0"/>
              <a:t>Click to edit Master text styles</a:t>
            </a:r>
          </a:p>
          <a:p>
            <a:pPr lvl="1"/>
            <a:r>
              <a:rPr lang="en-US" noProof="0" smtClean="0"/>
              <a:t>Second level</a:t>
            </a:r>
          </a:p>
          <a:p>
            <a:pPr lvl="2"/>
            <a:r>
              <a:rPr lang="en-US" noProof="0" smtClean="0"/>
              <a:t>Third level</a:t>
            </a:r>
          </a:p>
        </p:txBody>
      </p:sp>
      <p:sp>
        <p:nvSpPr>
          <p:cNvPr id="7" name="Footer Placeholder 4"/>
          <p:cNvSpPr>
            <a:spLocks noGrp="1"/>
          </p:cNvSpPr>
          <p:nvPr>
            <p:ph type="ftr" sz="quarter" idx="3"/>
          </p:nvPr>
        </p:nvSpPr>
        <p:spPr>
          <a:xfrm>
            <a:off x="3250194" y="6329599"/>
            <a:ext cx="5436607" cy="365125"/>
          </a:xfrm>
          <a:prstGeom prst="rect">
            <a:avLst/>
          </a:prstGeom>
        </p:spPr>
        <p:txBody>
          <a:bodyPr vert="horz" lIns="91440" tIns="45720" rIns="91440" bIns="45720" rtlCol="0" anchor="ctr"/>
          <a:lstStyle>
            <a:lvl1pPr algn="r">
              <a:defRPr sz="1200" b="1">
                <a:solidFill>
                  <a:schemeClr val="bg1"/>
                </a:solidFill>
                <a:latin typeface="Traditional Arabic" panose="02020603050405020304" pitchFamily="18" charset="-78"/>
                <a:cs typeface="Traditional Arabic" panose="02020603050405020304" pitchFamily="18" charset="-78"/>
              </a:defRPr>
            </a:lvl1pPr>
          </a:lstStyle>
          <a:p>
            <a:r>
              <a:rPr lang="ar-SA" dirty="0" smtClean="0"/>
              <a:t>الجزء "ب" 3- مجموعة </a:t>
            </a:r>
            <a:r>
              <a:rPr lang="ar-SA" dirty="0" err="1" smtClean="0"/>
              <a:t>اسفير</a:t>
            </a:r>
            <a:r>
              <a:rPr lang="ar-SA" dirty="0" smtClean="0"/>
              <a:t> التدريبية 2015</a:t>
            </a:r>
            <a:endParaRPr lang="fr-CH" dirty="0"/>
          </a:p>
        </p:txBody>
      </p:sp>
      <p:pic>
        <p:nvPicPr>
          <p:cNvPr id="9" name="Picture 8" descr="meeting shutterstock_230281012.jpg"/>
          <p:cNvPicPr>
            <a:picLocks noChangeAspect="1"/>
          </p:cNvPicPr>
          <p:nvPr userDrawn="1"/>
        </p:nvPicPr>
        <p:blipFill>
          <a:blip r:embed="rId3" cstate="print">
            <a:alphaModFix amt="73000"/>
            <a:extLst>
              <a:ext uri="{28A0092B-C50C-407E-A947-70E740481C1C}">
                <a14:useLocalDpi xmlns:a14="http://schemas.microsoft.com/office/drawing/2010/main" val="0"/>
              </a:ext>
            </a:extLst>
          </a:blip>
          <a:stretch>
            <a:fillRect/>
          </a:stretch>
        </p:blipFill>
        <p:spPr>
          <a:xfrm>
            <a:off x="35496" y="3251628"/>
            <a:ext cx="3644656" cy="2882923"/>
          </a:xfrm>
          <a:prstGeom prst="rect">
            <a:avLst/>
          </a:prstGeom>
        </p:spPr>
      </p:pic>
      <p:cxnSp>
        <p:nvCxnSpPr>
          <p:cNvPr id="10" name="Straight Connector 9"/>
          <p:cNvCxnSpPr/>
          <p:nvPr userDrawn="1"/>
        </p:nvCxnSpPr>
        <p:spPr>
          <a:xfrm flipH="1">
            <a:off x="0" y="1057843"/>
            <a:ext cx="9144000" cy="0"/>
          </a:xfrm>
          <a:prstGeom prst="line">
            <a:avLst/>
          </a:prstGeom>
          <a:ln w="63500">
            <a:gradFill flip="none" rotWithShape="1">
              <a:gsLst>
                <a:gs pos="1000">
                  <a:schemeClr val="bg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71608566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noProof="0" smtClean="0"/>
              <a:t>Click to edit Master title style</a:t>
            </a:r>
            <a:endParaRPr lang="ar-SA" noProof="0"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ar-SA" noProof="0" dirty="0" err="1" smtClean="0"/>
              <a:t>Click</a:t>
            </a:r>
            <a:r>
              <a:rPr lang="ar-SA" noProof="0" dirty="0" smtClean="0"/>
              <a:t> </a:t>
            </a:r>
            <a:r>
              <a:rPr lang="ar-SA" noProof="0" dirty="0" err="1" smtClean="0"/>
              <a:t>to</a:t>
            </a:r>
            <a:r>
              <a:rPr lang="ar-SA" noProof="0" dirty="0" smtClean="0"/>
              <a:t> </a:t>
            </a:r>
            <a:r>
              <a:rPr lang="ar-SA" noProof="0" dirty="0" err="1" smtClean="0"/>
              <a:t>edit</a:t>
            </a:r>
            <a:r>
              <a:rPr lang="ar-SA" noProof="0" dirty="0" smtClean="0"/>
              <a:t> </a:t>
            </a:r>
            <a:r>
              <a:rPr lang="ar-SA" noProof="0" dirty="0" err="1" smtClean="0"/>
              <a:t>Master</a:t>
            </a:r>
            <a:r>
              <a:rPr lang="ar-SA" noProof="0" dirty="0" smtClean="0"/>
              <a:t> </a:t>
            </a:r>
            <a:r>
              <a:rPr lang="ar-SA" noProof="0" dirty="0" err="1" smtClean="0"/>
              <a:t>text</a:t>
            </a:r>
            <a:r>
              <a:rPr lang="ar-SA" noProof="0" dirty="0" smtClean="0"/>
              <a:t> </a:t>
            </a:r>
            <a:r>
              <a:rPr lang="ar-SA" noProof="0" dirty="0" err="1" smtClean="0"/>
              <a:t>styles</a:t>
            </a:r>
            <a:endParaRPr lang="ar-SA" noProof="0" dirty="0" smtClean="0"/>
          </a:p>
          <a:p>
            <a:pPr lvl="1"/>
            <a:r>
              <a:rPr lang="ar-SA" noProof="0" dirty="0" err="1" smtClean="0"/>
              <a:t>Second</a:t>
            </a:r>
            <a:r>
              <a:rPr lang="ar-SA" noProof="0" dirty="0" smtClean="0"/>
              <a:t> </a:t>
            </a:r>
            <a:r>
              <a:rPr lang="ar-SA" noProof="0" dirty="0" err="1" smtClean="0"/>
              <a:t>level</a:t>
            </a:r>
            <a:endParaRPr lang="ar-SA" noProof="0" dirty="0" smtClean="0"/>
          </a:p>
          <a:p>
            <a:pPr lvl="2"/>
            <a:r>
              <a:rPr lang="ar-SA" noProof="0" dirty="0" err="1" smtClean="0"/>
              <a:t>Third</a:t>
            </a:r>
            <a:r>
              <a:rPr lang="ar-SA" noProof="0" dirty="0" smtClean="0"/>
              <a:t> </a:t>
            </a:r>
            <a:r>
              <a:rPr lang="ar-SA" noProof="0" dirty="0" err="1" smtClean="0"/>
              <a:t>level</a:t>
            </a:r>
            <a:endParaRPr lang="ar-SA" noProof="0" dirty="0"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r">
              <a:defRPr sz="1400">
                <a:solidFill>
                  <a:schemeClr val="tx1">
                    <a:tint val="75000"/>
                  </a:schemeClr>
                </a:solidFill>
                <a:latin typeface="Traditional Arabic" panose="02020603050405020304" pitchFamily="18" charset="-78"/>
                <a:cs typeface="Traditional Arabic" panose="02020603050405020304" pitchFamily="18" charset="-78"/>
              </a:defRPr>
            </a:lvl1pPr>
          </a:lstStyle>
          <a:p>
            <a:endParaRPr lang="ar-SA"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r">
              <a:defRPr sz="1400">
                <a:solidFill>
                  <a:schemeClr val="tx1">
                    <a:tint val="75000"/>
                  </a:schemeClr>
                </a:solidFill>
                <a:latin typeface="Traditional Arabic" panose="02020603050405020304" pitchFamily="18" charset="-78"/>
                <a:cs typeface="Traditional Arabic" panose="02020603050405020304" pitchFamily="18" charset="-78"/>
              </a:defRPr>
            </a:lvl1pPr>
          </a:lstStyle>
          <a:p>
            <a:pPr defTabSz="457200"/>
            <a:r>
              <a:rPr lang="ar-SA" dirty="0" smtClean="0"/>
              <a:t>الجزء "ب" 3- مجموعة </a:t>
            </a:r>
            <a:r>
              <a:rPr lang="ar-SA" dirty="0" err="1" smtClean="0"/>
              <a:t>اسفير</a:t>
            </a:r>
            <a:r>
              <a:rPr lang="ar-SA" dirty="0" smtClean="0"/>
              <a:t> التدريبية 2015</a:t>
            </a:r>
            <a:endParaRPr lang="en-GB" dirty="0" smtClean="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400">
                <a:solidFill>
                  <a:schemeClr val="tx1">
                    <a:tint val="75000"/>
                  </a:schemeClr>
                </a:solidFill>
                <a:latin typeface="Traditional Arabic" panose="02020603050405020304" pitchFamily="18" charset="-78"/>
                <a:cs typeface="Traditional Arabic" panose="02020603050405020304" pitchFamily="18" charset="-78"/>
              </a:defRPr>
            </a:lvl1pPr>
          </a:lstStyle>
          <a:p>
            <a:fld id="{3EBADB50-E105-4882-AFA7-902A74D85694}" type="slidenum">
              <a:rPr lang="ar-SA" smtClean="0"/>
              <a:pPr/>
              <a:t>‹#›</a:t>
            </a:fld>
            <a:endParaRPr lang="ar-SA" dirty="0"/>
          </a:p>
        </p:txBody>
      </p:sp>
    </p:spTree>
    <p:extLst>
      <p:ext uri="{BB962C8B-B14F-4D97-AF65-F5344CB8AC3E}">
        <p14:creationId xmlns:p14="http://schemas.microsoft.com/office/powerpoint/2010/main" val="4271227571"/>
      </p:ext>
    </p:extLst>
  </p:cSld>
  <p:clrMap bg1="lt1" tx1="dk1" bg2="lt2" tx2="dk2" accent1="accent1" accent2="accent2" accent3="accent3" accent4="accent4" accent5="accent5" accent6="accent6" hlink="hlink" folHlink="folHlink"/>
  <p:sldLayoutIdLst>
    <p:sldLayoutId id="2147483782" r:id="rId1"/>
    <p:sldLayoutId id="2147483783" r:id="rId2"/>
    <p:sldLayoutId id="2147483785" r:id="rId3"/>
    <p:sldLayoutId id="2147483784" r:id="rId4"/>
    <p:sldLayoutId id="2147483786" r:id="rId5"/>
    <p:sldLayoutId id="2147483787" r:id="rId6"/>
  </p:sldLayoutIdLst>
  <p:timing>
    <p:tnLst>
      <p:par>
        <p:cTn id="1" dur="indefinite" restart="never" nodeType="tmRoot"/>
      </p:par>
    </p:tnLst>
  </p:timing>
  <p:hf sldNum="0" hdr="0" dt="0"/>
  <p:txStyles>
    <p:titleStyle>
      <a:lvl1pPr algn="r" defTabSz="914400" rtl="1" eaLnBrk="1" latinLnBrk="0" hangingPunct="1">
        <a:spcBef>
          <a:spcPct val="0"/>
        </a:spcBef>
        <a:buNone/>
        <a:defRPr sz="2800" b="1" kern="1200">
          <a:solidFill>
            <a:schemeClr val="tx2"/>
          </a:solidFill>
          <a:latin typeface="Traditional Arabic" panose="02020603050405020304" pitchFamily="18" charset="-78"/>
          <a:ea typeface="+mj-ea"/>
          <a:cs typeface="Traditional Arabic" panose="02020603050405020304" pitchFamily="18" charset="-78"/>
        </a:defRPr>
      </a:lvl1pPr>
    </p:titleStyle>
    <p:bodyStyle>
      <a:lvl1pPr marL="0" indent="0" algn="r" defTabSz="914400" rtl="1" eaLnBrk="1" latinLnBrk="0" hangingPunct="1">
        <a:spcBef>
          <a:spcPct val="20000"/>
        </a:spcBef>
        <a:buFont typeface="Arial" panose="020B0604020202020204" pitchFamily="34" charset="0"/>
        <a:buNone/>
        <a:defRPr sz="2200" kern="1200">
          <a:solidFill>
            <a:schemeClr val="tx1"/>
          </a:solidFill>
          <a:latin typeface="Traditional Arabic" panose="02020603050405020304" pitchFamily="18" charset="-78"/>
          <a:ea typeface="+mn-ea"/>
          <a:cs typeface="Traditional Arabic" panose="02020603050405020304" pitchFamily="18" charset="-78"/>
        </a:defRPr>
      </a:lvl1pPr>
      <a:lvl2pPr marL="742950" indent="-285750" algn="r" defTabSz="914400" rtl="1" eaLnBrk="1" latinLnBrk="0" hangingPunct="1">
        <a:spcBef>
          <a:spcPct val="20000"/>
        </a:spcBef>
        <a:buFont typeface="Arial" panose="020B0604020202020204" pitchFamily="34" charset="0"/>
        <a:buChar char="•"/>
        <a:defRPr sz="2200" kern="1200">
          <a:solidFill>
            <a:schemeClr val="tx1"/>
          </a:solidFill>
          <a:latin typeface="Traditional Arabic" panose="02020603050405020304" pitchFamily="18" charset="-78"/>
          <a:ea typeface="+mn-ea"/>
          <a:cs typeface="Traditional Arabic" panose="02020603050405020304" pitchFamily="18" charset="-78"/>
        </a:defRPr>
      </a:lvl2pPr>
      <a:lvl3pPr marL="1143000" indent="-228600" algn="r" defTabSz="914400" rtl="1" eaLnBrk="1" latinLnBrk="0" hangingPunct="1">
        <a:spcBef>
          <a:spcPct val="20000"/>
        </a:spcBef>
        <a:buFont typeface="Traditional Arabic" panose="02020603050405020304" pitchFamily="18" charset="-78"/>
        <a:buChar char="–"/>
        <a:defRPr sz="2200" kern="1200">
          <a:solidFill>
            <a:schemeClr val="tx1"/>
          </a:solidFill>
          <a:latin typeface="Traditional Arabic" panose="02020603050405020304" pitchFamily="18" charset="-78"/>
          <a:ea typeface="+mn-ea"/>
          <a:cs typeface="Traditional Arabic" panose="02020603050405020304" pitchFamily="18" charset="-78"/>
        </a:defRPr>
      </a:lvl3pPr>
      <a:lvl4pPr marL="1600200" indent="-228600" algn="r" defTabSz="914400" rtl="1" eaLnBrk="1" latinLnBrk="0" hangingPunct="1">
        <a:spcBef>
          <a:spcPct val="20000"/>
        </a:spcBef>
        <a:buFont typeface="Arial" panose="020B0604020202020204" pitchFamily="34" charset="0"/>
        <a:buChar char="–"/>
        <a:defRPr sz="1800" kern="1200">
          <a:solidFill>
            <a:schemeClr val="tx1"/>
          </a:solidFill>
          <a:latin typeface="Traditional Arabic" panose="02020603050405020304" pitchFamily="18" charset="-78"/>
          <a:ea typeface="+mn-ea"/>
          <a:cs typeface="Traditional Arabic" panose="02020603050405020304" pitchFamily="18" charset="-78"/>
        </a:defRPr>
      </a:lvl4pPr>
      <a:lvl5pPr marL="2057400" indent="-228600" algn="r" defTabSz="914400" rtl="1" eaLnBrk="1" latinLnBrk="0" hangingPunct="1">
        <a:spcBef>
          <a:spcPct val="20000"/>
        </a:spcBef>
        <a:buFont typeface="Arial" panose="020B0604020202020204" pitchFamily="34" charset="0"/>
        <a:buChar char="»"/>
        <a:defRPr sz="1800" kern="1200">
          <a:solidFill>
            <a:schemeClr val="tx1"/>
          </a:solidFill>
          <a:latin typeface="Traditional Arabic" panose="02020603050405020304" pitchFamily="18" charset="-78"/>
          <a:ea typeface="+mn-ea"/>
          <a:cs typeface="Traditional Arabic" panose="02020603050405020304" pitchFamily="18" charset="-78"/>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4.xml"/><Relationship Id="rId5" Type="http://schemas.openxmlformats.org/officeDocument/2006/relationships/image" Target="../media/image8.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0.tmp"/><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1.tmp"/><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14.jpg"/><Relationship Id="rId5" Type="http://schemas.openxmlformats.org/officeDocument/2006/relationships/image" Target="../media/image13.jpe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6.tmp"/><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smtClean="0"/>
              <a:t>اسفير والحد من إدارة مخاطر الكوارث وتعزيز القدرة على الثبات </a:t>
            </a:r>
            <a:endParaRPr lang="ar-SA" dirty="0"/>
          </a:p>
        </p:txBody>
      </p:sp>
      <p:sp>
        <p:nvSpPr>
          <p:cNvPr id="3" name="Subtitle 2"/>
          <p:cNvSpPr>
            <a:spLocks noGrp="1"/>
          </p:cNvSpPr>
          <p:nvPr>
            <p:ph type="subTitle" idx="1"/>
          </p:nvPr>
        </p:nvSpPr>
        <p:spPr>
          <a:xfrm>
            <a:off x="695689" y="4052664"/>
            <a:ext cx="7772400" cy="1752600"/>
          </a:xfrm>
        </p:spPr>
        <p:txBody>
          <a:bodyPr>
            <a:noAutofit/>
          </a:bodyPr>
          <a:lstStyle/>
          <a:p>
            <a:r>
              <a:rPr lang="ar-SA" sz="4000" smtClean="0"/>
              <a:t>كيف يمكنك استخدام دليل اسفير للحد من</a:t>
            </a:r>
            <a:r>
              <a:rPr lang="fr-FR" sz="4000" smtClean="0"/>
              <a:t> </a:t>
            </a:r>
            <a:r>
              <a:rPr lang="ar-SA" sz="4000" smtClean="0"/>
              <a:t>إدارة الكوارث وتعزيز قدرة السكان المتضررين على الثبات ؟</a:t>
            </a:r>
            <a:endParaRPr lang="ar-SA" sz="4000" dirty="0"/>
          </a:p>
        </p:txBody>
      </p:sp>
    </p:spTree>
    <p:extLst>
      <p:ext uri="{BB962C8B-B14F-4D97-AF65-F5344CB8AC3E}">
        <p14:creationId xmlns:p14="http://schemas.microsoft.com/office/powerpoint/2010/main" val="21473524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ar-TN" dirty="0" smtClean="0"/>
              <a:t>أهم الرسائل</a:t>
            </a:r>
            <a:endParaRPr lang="ar-SA" dirty="0"/>
          </a:p>
        </p:txBody>
      </p:sp>
      <p:sp>
        <p:nvSpPr>
          <p:cNvPr id="6" name="Content Placeholder 5"/>
          <p:cNvSpPr>
            <a:spLocks noGrp="1"/>
          </p:cNvSpPr>
          <p:nvPr>
            <p:ph idx="1"/>
          </p:nvPr>
        </p:nvSpPr>
        <p:spPr/>
        <p:txBody>
          <a:bodyPr/>
          <a:lstStyle/>
          <a:p>
            <a:pPr lvl="1"/>
            <a:r>
              <a:rPr lang="ar-SA"/>
              <a:t>الحد من مخاطر الكوارث وإدارتها، وتعزيز القدرة على الثبات هي نهج محوري في دليل اسفير. </a:t>
            </a:r>
          </a:p>
          <a:p>
            <a:pPr lvl="1"/>
            <a:r>
              <a:rPr lang="ar-SA"/>
              <a:t>الإدارة الفعالة للمخاطر والأزمات تسهم في تعزيز القدرة على الثبات. </a:t>
            </a:r>
          </a:p>
          <a:p>
            <a:pPr lvl="1"/>
            <a:r>
              <a:rPr lang="ar-SA"/>
              <a:t>يوفر دليل اسفير العديد من الأدوات التي تدعم كل خطوة من إدارة المخاطر والأزمات</a:t>
            </a:r>
            <a:r>
              <a:rPr lang="ar-SA" smtClean="0"/>
              <a:t>.</a:t>
            </a:r>
            <a:endParaRPr lang="ar-SA"/>
          </a:p>
        </p:txBody>
      </p:sp>
      <p:sp>
        <p:nvSpPr>
          <p:cNvPr id="4" name="Footer Placeholder 3"/>
          <p:cNvSpPr>
            <a:spLocks noGrp="1"/>
          </p:cNvSpPr>
          <p:nvPr>
            <p:ph type="ftr" sz="quarter" idx="3"/>
          </p:nvPr>
        </p:nvSpPr>
        <p:spPr/>
        <p:txBody>
          <a:bodyPr/>
          <a:lstStyle/>
          <a:p>
            <a:r>
              <a:rPr lang="ar-SA" dirty="0" smtClean="0"/>
              <a:t>الجزء "ب" 3- مجموعة </a:t>
            </a:r>
            <a:r>
              <a:rPr lang="ar-SA" dirty="0" err="1" smtClean="0"/>
              <a:t>اسفير</a:t>
            </a:r>
            <a:r>
              <a:rPr lang="ar-SA" dirty="0" smtClean="0"/>
              <a:t> التدريبية</a:t>
            </a:r>
            <a:r>
              <a:rPr lang="ar-TN" dirty="0" smtClean="0"/>
              <a:t> </a:t>
            </a:r>
            <a:r>
              <a:rPr lang="ar-SA" dirty="0" smtClean="0"/>
              <a:t> 2015</a:t>
            </a:r>
            <a:endParaRPr lang="fr-CH" dirty="0"/>
          </a:p>
        </p:txBody>
      </p:sp>
    </p:spTree>
    <p:extLst>
      <p:ext uri="{BB962C8B-B14F-4D97-AF65-F5344CB8AC3E}">
        <p14:creationId xmlns:p14="http://schemas.microsoft.com/office/powerpoint/2010/main" val="17190326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ar-SA"/>
              <a:t>اسفير، والكوارث وتعزيز القدرة على الثبات...</a:t>
            </a:r>
          </a:p>
        </p:txBody>
      </p:sp>
      <p:sp>
        <p:nvSpPr>
          <p:cNvPr id="4" name="Content Placeholder 3"/>
          <p:cNvSpPr>
            <a:spLocks noGrp="1"/>
          </p:cNvSpPr>
          <p:nvPr>
            <p:ph idx="1"/>
          </p:nvPr>
        </p:nvSpPr>
        <p:spPr>
          <a:xfrm>
            <a:off x="3811508" y="1369242"/>
            <a:ext cx="4875291" cy="4785722"/>
          </a:xfrm>
        </p:spPr>
        <p:txBody>
          <a:bodyPr/>
          <a:lstStyle/>
          <a:p>
            <a:r>
              <a:rPr lang="ar-SA"/>
              <a:t>اقتباسات من دليل </a:t>
            </a:r>
            <a:r>
              <a:rPr lang="ar-SA" smtClean="0"/>
              <a:t>اسفير</a:t>
            </a:r>
            <a:endParaRPr lang="ar-SA"/>
          </a:p>
        </p:txBody>
      </p:sp>
      <p:sp>
        <p:nvSpPr>
          <p:cNvPr id="2" name="Footer Placeholder 1"/>
          <p:cNvSpPr>
            <a:spLocks noGrp="1"/>
          </p:cNvSpPr>
          <p:nvPr>
            <p:ph type="ftr" sz="quarter" idx="3"/>
          </p:nvPr>
        </p:nvSpPr>
        <p:spPr>
          <a:xfrm>
            <a:off x="3262069" y="6365225"/>
            <a:ext cx="5466295" cy="365125"/>
          </a:xfrm>
        </p:spPr>
        <p:txBody>
          <a:bodyPr/>
          <a:lstStyle/>
          <a:p>
            <a:pPr rtl="1"/>
            <a:r>
              <a:rPr lang="ar-SA" dirty="0" smtClean="0"/>
              <a:t>الجزء "ب" 3- مجموعة </a:t>
            </a:r>
            <a:r>
              <a:rPr lang="ar-SA" dirty="0" err="1" smtClean="0"/>
              <a:t>اسفير</a:t>
            </a:r>
            <a:r>
              <a:rPr lang="ar-SA" dirty="0" smtClean="0"/>
              <a:t> التدريبية </a:t>
            </a:r>
            <a:r>
              <a:rPr lang="ar-TN" dirty="0" smtClean="0"/>
              <a:t> 2015   </a:t>
            </a:r>
            <a:endParaRPr lang="fr-CH" dirty="0"/>
          </a:p>
        </p:txBody>
      </p:sp>
      <p:pic>
        <p:nvPicPr>
          <p:cNvPr id="5" name="Picture 2" descr="http://practicalaction.org/image/Book%20covers/The_Sphere_Project_cover_fab_test-thumbnail.png"/>
          <p:cNvPicPr>
            <a:picLocks noChangeAspect="1" noChangeArrowheads="1"/>
          </p:cNvPicPr>
          <p:nvPr/>
        </p:nvPicPr>
        <p:blipFill>
          <a:blip r:embed="rId3" cstate="print"/>
          <a:srcRect/>
          <a:stretch>
            <a:fillRect/>
          </a:stretch>
        </p:blipFill>
        <p:spPr bwMode="auto">
          <a:xfrm>
            <a:off x="746254" y="1801951"/>
            <a:ext cx="2746993" cy="3858595"/>
          </a:xfrm>
          <a:prstGeom prst="rect">
            <a:avLst/>
          </a:prstGeom>
          <a:noFill/>
          <a:ln>
            <a:solidFill>
              <a:schemeClr val="bg2"/>
            </a:solidFill>
          </a:ln>
        </p:spPr>
      </p:pic>
    </p:spTree>
    <p:extLst>
      <p:ext uri="{BB962C8B-B14F-4D97-AF65-F5344CB8AC3E}">
        <p14:creationId xmlns:p14="http://schemas.microsoft.com/office/powerpoint/2010/main" val="7776347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المصطلحات: الخطر، والمخاطر، والكارثة</a:t>
            </a:r>
          </a:p>
        </p:txBody>
      </p:sp>
      <p:sp>
        <p:nvSpPr>
          <p:cNvPr id="3" name="Content Placeholder 2"/>
          <p:cNvSpPr>
            <a:spLocks noGrp="1"/>
          </p:cNvSpPr>
          <p:nvPr>
            <p:ph idx="1"/>
          </p:nvPr>
        </p:nvSpPr>
        <p:spPr>
          <a:xfrm>
            <a:off x="347871" y="2097420"/>
            <a:ext cx="6867940" cy="449619"/>
          </a:xfrm>
        </p:spPr>
        <p:txBody>
          <a:bodyPr/>
          <a:lstStyle/>
          <a:p>
            <a:pPr defTabSz="927100">
              <a:tabLst>
                <a:tab pos="3587750" algn="l"/>
                <a:tab pos="6550025" algn="l"/>
              </a:tabLst>
            </a:pPr>
            <a:r>
              <a:rPr lang="ar-SA" sz="2800" b="1" dirty="0" smtClean="0">
                <a:solidFill>
                  <a:schemeClr val="accent1"/>
                </a:solidFill>
              </a:rPr>
              <a:t>الخطر</a:t>
            </a:r>
            <a:r>
              <a:rPr lang="en-GB" sz="2800" b="1" dirty="0" smtClean="0">
                <a:solidFill>
                  <a:schemeClr val="accent1"/>
                </a:solidFill>
              </a:rPr>
              <a:t>	</a:t>
            </a:r>
            <a:r>
              <a:rPr lang="ar-SA" sz="2800" b="1" dirty="0" smtClean="0">
                <a:solidFill>
                  <a:schemeClr val="accent1"/>
                </a:solidFill>
              </a:rPr>
              <a:t> المخاطر</a:t>
            </a:r>
            <a:r>
              <a:rPr lang="en-GB" sz="2800" b="1" dirty="0" smtClean="0">
                <a:solidFill>
                  <a:schemeClr val="accent1"/>
                </a:solidFill>
              </a:rPr>
              <a:t>	</a:t>
            </a:r>
            <a:r>
              <a:rPr lang="ar-SA" sz="2800" b="1" dirty="0" smtClean="0">
                <a:solidFill>
                  <a:schemeClr val="accent1"/>
                </a:solidFill>
              </a:rPr>
              <a:t> </a:t>
            </a:r>
            <a:r>
              <a:rPr lang="ar-SA" sz="2800" b="1" dirty="0">
                <a:solidFill>
                  <a:schemeClr val="accent1"/>
                </a:solidFill>
              </a:rPr>
              <a:t>الكارثة</a:t>
            </a:r>
          </a:p>
          <a:p>
            <a:endParaRPr lang="ar-SA" sz="2800" b="1" dirty="0">
              <a:solidFill>
                <a:schemeClr val="accent1"/>
              </a:solidFill>
            </a:endParaRPr>
          </a:p>
        </p:txBody>
      </p:sp>
      <p:sp>
        <p:nvSpPr>
          <p:cNvPr id="4" name="Footer Placeholder 3"/>
          <p:cNvSpPr>
            <a:spLocks noGrp="1"/>
          </p:cNvSpPr>
          <p:nvPr>
            <p:ph type="ftr" sz="quarter" idx="3"/>
          </p:nvPr>
        </p:nvSpPr>
        <p:spPr/>
        <p:txBody>
          <a:bodyPr/>
          <a:lstStyle/>
          <a:p>
            <a:r>
              <a:rPr lang="ar-SA" dirty="0" smtClean="0"/>
              <a:t>الجزء "ب" 3- مجموعة </a:t>
            </a:r>
            <a:r>
              <a:rPr lang="ar-SA" dirty="0" err="1" smtClean="0"/>
              <a:t>اسفير</a:t>
            </a:r>
            <a:r>
              <a:rPr lang="ar-SA" dirty="0" smtClean="0"/>
              <a:t> التدريبية </a:t>
            </a:r>
            <a:r>
              <a:rPr lang="ar-TN" dirty="0" smtClean="0"/>
              <a:t> </a:t>
            </a:r>
            <a:r>
              <a:rPr lang="ar-SA" dirty="0" smtClean="0"/>
              <a:t>2015</a:t>
            </a:r>
            <a:endParaRPr lang="fr-CH" dirty="0"/>
          </a:p>
        </p:txBody>
      </p:sp>
      <p:pic>
        <p:nvPicPr>
          <p:cNvPr id="5" name="Picture 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71708" y="2771775"/>
            <a:ext cx="2813050"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162169" y="2771773"/>
            <a:ext cx="2582863"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1"/>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6568" y="2771775"/>
            <a:ext cx="2349500"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p:nvPr/>
        </p:nvSpPr>
        <p:spPr>
          <a:xfrm>
            <a:off x="6529296" y="5592498"/>
            <a:ext cx="2157504" cy="276999"/>
          </a:xfrm>
          <a:prstGeom prst="rect">
            <a:avLst/>
          </a:prstGeom>
          <a:noFill/>
        </p:spPr>
        <p:txBody>
          <a:bodyPr wrap="square" rtlCol="0">
            <a:spAutoFit/>
          </a:bodyPr>
          <a:lstStyle/>
          <a:p>
            <a:pPr algn="r" rtl="1"/>
            <a:r>
              <a:rPr lang="ar-AE" sz="1200" i="1" dirty="0" smtClean="0">
                <a:latin typeface="Traditional Arabic" panose="02020603050405020304" pitchFamily="18" charset="-78"/>
                <a:cs typeface="Traditional Arabic" panose="02020603050405020304" pitchFamily="18" charset="-78"/>
              </a:rPr>
              <a:t>المصدر</a:t>
            </a:r>
            <a:r>
              <a:rPr lang="ar-AE" sz="1200" i="1" dirty="0">
                <a:latin typeface="Traditional Arabic" panose="02020603050405020304" pitchFamily="18" charset="-78"/>
                <a:cs typeface="Traditional Arabic" panose="02020603050405020304" pitchFamily="18" charset="-78"/>
              </a:rPr>
              <a:t>: مبادرة </a:t>
            </a:r>
            <a:r>
              <a:rPr lang="ar-AE" sz="1200" i="1" dirty="0" smtClean="0">
                <a:latin typeface="Traditional Arabic" panose="02020603050405020304" pitchFamily="18" charset="-78"/>
                <a:cs typeface="Traditional Arabic" panose="02020603050405020304" pitchFamily="18" charset="-78"/>
              </a:rPr>
              <a:t>تعزيز </a:t>
            </a:r>
            <a:r>
              <a:rPr lang="ar-AE" sz="1200" i="1" dirty="0">
                <a:latin typeface="Traditional Arabic" panose="02020603050405020304" pitchFamily="18" charset="-78"/>
                <a:cs typeface="Traditional Arabic" panose="02020603050405020304" pitchFamily="18" charset="-78"/>
              </a:rPr>
              <a:t>قدرات الحد </a:t>
            </a:r>
            <a:r>
              <a:rPr lang="ar-AE" sz="1200" i="1" dirty="0" smtClean="0">
                <a:latin typeface="Traditional Arabic" panose="02020603050405020304" pitchFamily="18" charset="-78"/>
                <a:cs typeface="Traditional Arabic" panose="02020603050405020304" pitchFamily="18" charset="-78"/>
              </a:rPr>
              <a:t>من الكوارث</a:t>
            </a:r>
            <a:endParaRPr lang="en-GB" sz="1200" i="1" dirty="0">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12420994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معادلة مخاطر الكارثة</a:t>
            </a:r>
          </a:p>
        </p:txBody>
      </p:sp>
      <p:sp>
        <p:nvSpPr>
          <p:cNvPr id="3" name="Content Placeholder 2"/>
          <p:cNvSpPr>
            <a:spLocks noGrp="1"/>
          </p:cNvSpPr>
          <p:nvPr>
            <p:ph idx="1"/>
          </p:nvPr>
        </p:nvSpPr>
        <p:spPr>
          <a:xfrm>
            <a:off x="457200" y="1369242"/>
            <a:ext cx="6649278" cy="986332"/>
          </a:xfrm>
        </p:spPr>
        <p:txBody>
          <a:bodyPr/>
          <a:lstStyle/>
          <a:p>
            <a:pPr>
              <a:tabLst>
                <a:tab pos="3587750" algn="l"/>
              </a:tabLst>
            </a:pPr>
            <a:r>
              <a:rPr lang="ar-SA" sz="2800" b="1">
                <a:solidFill>
                  <a:schemeClr val="accent1"/>
                </a:solidFill>
              </a:rPr>
              <a:t>مخاطر الكوارث </a:t>
            </a:r>
            <a:r>
              <a:rPr lang="ar-SA" sz="2800" b="1" smtClean="0">
                <a:solidFill>
                  <a:schemeClr val="accent1"/>
                </a:solidFill>
              </a:rPr>
              <a:t>=   </a:t>
            </a:r>
            <a:r>
              <a:rPr lang="ar-SA" sz="2800" b="1" u="sng">
                <a:solidFill>
                  <a:schemeClr val="accent1"/>
                </a:solidFill>
              </a:rPr>
              <a:t>الخطر * مواطن الضعف</a:t>
            </a:r>
            <a:r>
              <a:rPr lang="ar-SA" sz="2800" b="1">
                <a:solidFill>
                  <a:schemeClr val="accent1"/>
                </a:solidFill>
              </a:rPr>
              <a:t/>
            </a:r>
            <a:br>
              <a:rPr lang="ar-SA" sz="2800" b="1">
                <a:solidFill>
                  <a:schemeClr val="accent1"/>
                </a:solidFill>
              </a:rPr>
            </a:br>
            <a:r>
              <a:rPr lang="en-GB" sz="2800" b="1" smtClean="0">
                <a:solidFill>
                  <a:schemeClr val="accent1"/>
                </a:solidFill>
              </a:rPr>
              <a:t>	</a:t>
            </a:r>
            <a:r>
              <a:rPr lang="ar-SA" sz="2800" b="1" smtClean="0">
                <a:solidFill>
                  <a:schemeClr val="accent1"/>
                </a:solidFill>
              </a:rPr>
              <a:t>القدرة</a:t>
            </a:r>
            <a:endParaRPr lang="ar-SA" sz="2800" b="1">
              <a:solidFill>
                <a:schemeClr val="accent1"/>
              </a:solidFill>
            </a:endParaRPr>
          </a:p>
          <a:p>
            <a:r>
              <a:rPr lang="ar-SA" sz="2800" b="1">
                <a:solidFill>
                  <a:schemeClr val="accent1"/>
                </a:solidFill>
              </a:rPr>
              <a:t>	</a:t>
            </a:r>
          </a:p>
          <a:p>
            <a:endParaRPr lang="ar-SA" sz="2800" b="1">
              <a:solidFill>
                <a:schemeClr val="accent1"/>
              </a:solidFill>
            </a:endParaRPr>
          </a:p>
        </p:txBody>
      </p:sp>
      <p:sp>
        <p:nvSpPr>
          <p:cNvPr id="4" name="Footer Placeholder 3"/>
          <p:cNvSpPr>
            <a:spLocks noGrp="1"/>
          </p:cNvSpPr>
          <p:nvPr>
            <p:ph type="ftr" sz="quarter" idx="3"/>
          </p:nvPr>
        </p:nvSpPr>
        <p:spPr/>
        <p:txBody>
          <a:bodyPr/>
          <a:lstStyle/>
          <a:p>
            <a:r>
              <a:rPr lang="ar-SA" dirty="0" smtClean="0"/>
              <a:t>الجزء "ب" 3- مجموعة </a:t>
            </a:r>
            <a:r>
              <a:rPr lang="ar-SA" dirty="0" err="1" smtClean="0"/>
              <a:t>اسفير</a:t>
            </a:r>
            <a:r>
              <a:rPr lang="ar-SA" dirty="0" smtClean="0"/>
              <a:t> التدريبية </a:t>
            </a:r>
            <a:r>
              <a:rPr lang="ar-TN" dirty="0" smtClean="0"/>
              <a:t> </a:t>
            </a:r>
            <a:r>
              <a:rPr lang="ar-SA" dirty="0" smtClean="0"/>
              <a:t>2015</a:t>
            </a:r>
            <a:endParaRPr lang="fr-CH" dirty="0"/>
          </a:p>
        </p:txBody>
      </p:sp>
      <p:pic>
        <p:nvPicPr>
          <p:cNvPr id="5" name="Picture 2" descr="IMG_4372 - Cliquez pour agrandir"/>
          <p:cNvPicPr>
            <a:picLocks noChangeAspect="1" noChangeArrowheads="1"/>
          </p:cNvPicPr>
          <p:nvPr/>
        </p:nvPicPr>
        <p:blipFill>
          <a:blip r:embed="rId3" cstate="print"/>
          <a:srcRect b="12299"/>
          <a:stretch>
            <a:fillRect/>
          </a:stretch>
        </p:blipFill>
        <p:spPr bwMode="auto">
          <a:xfrm>
            <a:off x="1826751" y="2246245"/>
            <a:ext cx="5490498" cy="3601767"/>
          </a:xfrm>
          <a:prstGeom prst="rect">
            <a:avLst/>
          </a:prstGeom>
          <a:noFill/>
        </p:spPr>
      </p:pic>
      <p:sp>
        <p:nvSpPr>
          <p:cNvPr id="7" name="TextBox 6"/>
          <p:cNvSpPr txBox="1"/>
          <p:nvPr/>
        </p:nvSpPr>
        <p:spPr>
          <a:xfrm>
            <a:off x="3837750" y="5841488"/>
            <a:ext cx="3576550" cy="276999"/>
          </a:xfrm>
          <a:prstGeom prst="rect">
            <a:avLst/>
          </a:prstGeom>
          <a:noFill/>
        </p:spPr>
        <p:txBody>
          <a:bodyPr wrap="square" rtlCol="0">
            <a:spAutoFit/>
          </a:bodyPr>
          <a:lstStyle/>
          <a:p>
            <a:pPr algn="r"/>
            <a:r>
              <a:rPr lang="ar-TN" sz="1200" i="1" dirty="0" smtClean="0">
                <a:latin typeface="Traditional Arabic" panose="02020603050405020304" pitchFamily="18" charset="-78"/>
                <a:cs typeface="Traditional Arabic" panose="02020603050405020304" pitchFamily="18" charset="-78"/>
              </a:rPr>
              <a:t>الصورة، استريد دي </a:t>
            </a:r>
            <a:r>
              <a:rPr lang="ar-TN" sz="1200" i="1" dirty="0" err="1" smtClean="0">
                <a:latin typeface="Traditional Arabic" panose="02020603050405020304" pitchFamily="18" charset="-78"/>
                <a:cs typeface="Traditional Arabic" panose="02020603050405020304" pitchFamily="18" charset="-78"/>
              </a:rPr>
              <a:t>فالون</a:t>
            </a:r>
            <a:r>
              <a:rPr lang="ar-TN" sz="1200" i="1" dirty="0" smtClean="0">
                <a:latin typeface="Traditional Arabic" panose="02020603050405020304" pitchFamily="18" charset="-78"/>
                <a:cs typeface="Traditional Arabic" panose="02020603050405020304" pitchFamily="18" charset="-78"/>
              </a:rPr>
              <a:t>، </a:t>
            </a:r>
            <a:r>
              <a:rPr lang="ar-TN" sz="1200" i="1" dirty="0" err="1" smtClean="0">
                <a:latin typeface="Traditional Arabic" panose="02020603050405020304" pitchFamily="18" charset="-78"/>
                <a:cs typeface="Traditional Arabic" panose="02020603050405020304" pitchFamily="18" charset="-78"/>
              </a:rPr>
              <a:t>دداب</a:t>
            </a:r>
            <a:r>
              <a:rPr lang="ar-TN" sz="1200" i="1" dirty="0" smtClean="0">
                <a:latin typeface="Traditional Arabic" panose="02020603050405020304" pitchFamily="18" charset="-78"/>
                <a:cs typeface="Traditional Arabic" panose="02020603050405020304" pitchFamily="18" charset="-78"/>
              </a:rPr>
              <a:t> 2011</a:t>
            </a:r>
            <a:r>
              <a:rPr lang="en-GB" sz="1200" i="1" dirty="0" smtClean="0">
                <a:latin typeface="Traditional Arabic" panose="02020603050405020304" pitchFamily="18" charset="-78"/>
                <a:cs typeface="Traditional Arabic" panose="02020603050405020304" pitchFamily="18" charset="-78"/>
              </a:rPr>
              <a:t>©</a:t>
            </a:r>
            <a:endParaRPr lang="en-GB" sz="1200" i="1" dirty="0">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34064809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ما المقصود بتعزيز القدرة على الثبات؟</a:t>
            </a:r>
          </a:p>
        </p:txBody>
      </p:sp>
      <p:sp>
        <p:nvSpPr>
          <p:cNvPr id="4" name="Footer Placeholder 3"/>
          <p:cNvSpPr>
            <a:spLocks noGrp="1"/>
          </p:cNvSpPr>
          <p:nvPr>
            <p:ph type="ftr" sz="quarter" idx="3"/>
          </p:nvPr>
        </p:nvSpPr>
        <p:spPr/>
        <p:txBody>
          <a:bodyPr/>
          <a:lstStyle/>
          <a:p>
            <a:r>
              <a:rPr lang="ar-SA" dirty="0" smtClean="0"/>
              <a:t>الجزء "ب" 3- مجموعة </a:t>
            </a:r>
            <a:r>
              <a:rPr lang="ar-SA" dirty="0" err="1" smtClean="0"/>
              <a:t>اسفير</a:t>
            </a:r>
            <a:r>
              <a:rPr lang="ar-SA" dirty="0" smtClean="0"/>
              <a:t> التدريبية </a:t>
            </a:r>
            <a:r>
              <a:rPr lang="ar-TN" dirty="0" smtClean="0"/>
              <a:t> 2015  </a:t>
            </a:r>
            <a:endParaRPr lang="fr-CH" dirty="0"/>
          </a:p>
        </p:txBody>
      </p:sp>
      <p:pic>
        <p:nvPicPr>
          <p:cNvPr id="5" name="Picture 4"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51114" y="1477039"/>
            <a:ext cx="6738730" cy="4180818"/>
          </a:xfrm>
          <a:prstGeom prst="rect">
            <a:avLst/>
          </a:prstGeom>
        </p:spPr>
      </p:pic>
    </p:spTree>
    <p:extLst>
      <p:ext uri="{BB962C8B-B14F-4D97-AF65-F5344CB8AC3E}">
        <p14:creationId xmlns:p14="http://schemas.microsoft.com/office/powerpoint/2010/main" val="14610728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8994" y="1188257"/>
            <a:ext cx="7791855" cy="2420143"/>
          </a:xfrm>
          <a:prstGeom prst="rect">
            <a:avLst/>
          </a:prstGeom>
        </p:spPr>
      </p:pic>
      <p:sp>
        <p:nvSpPr>
          <p:cNvPr id="2" name="Title 1"/>
          <p:cNvSpPr>
            <a:spLocks noGrp="1"/>
          </p:cNvSpPr>
          <p:nvPr>
            <p:ph type="title"/>
          </p:nvPr>
        </p:nvSpPr>
        <p:spPr/>
        <p:txBody>
          <a:bodyPr/>
          <a:lstStyle/>
          <a:p>
            <a:r>
              <a:rPr lang="ar-SA"/>
              <a:t>ثلاث قدرات لتعزيز القدرة على الثبات</a:t>
            </a:r>
          </a:p>
        </p:txBody>
      </p:sp>
      <p:sp>
        <p:nvSpPr>
          <p:cNvPr id="4" name="Footer Placeholder 3"/>
          <p:cNvSpPr>
            <a:spLocks noGrp="1"/>
          </p:cNvSpPr>
          <p:nvPr>
            <p:ph type="ftr" sz="quarter" idx="3"/>
          </p:nvPr>
        </p:nvSpPr>
        <p:spPr/>
        <p:txBody>
          <a:bodyPr/>
          <a:lstStyle/>
          <a:p>
            <a:r>
              <a:rPr lang="ar-SA" dirty="0" smtClean="0"/>
              <a:t>الجزء "ب" 3- مجموعة </a:t>
            </a:r>
            <a:r>
              <a:rPr lang="ar-SA" dirty="0" err="1" smtClean="0"/>
              <a:t>اسفير</a:t>
            </a:r>
            <a:r>
              <a:rPr lang="ar-SA" dirty="0" smtClean="0"/>
              <a:t> التدريبية </a:t>
            </a:r>
            <a:r>
              <a:rPr lang="ar-TN" dirty="0" smtClean="0"/>
              <a:t> </a:t>
            </a:r>
            <a:r>
              <a:rPr lang="ar-SA" dirty="0" smtClean="0"/>
              <a:t>2015</a:t>
            </a:r>
            <a:r>
              <a:rPr lang="ar-TN" dirty="0" smtClean="0"/>
              <a:t> </a:t>
            </a:r>
            <a:endParaRPr lang="fr-CH" dirty="0"/>
          </a:p>
        </p:txBody>
      </p:sp>
      <p:pic>
        <p:nvPicPr>
          <p:cNvPr id="5" name="Picture 6" descr="Boxer 5"/>
          <p:cNvPicPr>
            <a:picLocks noChangeAspect="1" noChangeArrowheads="1"/>
          </p:cNvPicPr>
          <p:nvPr/>
        </p:nvPicPr>
        <p:blipFill>
          <a:blip r:embed="rId4" cstate="print"/>
          <a:srcRect/>
          <a:stretch>
            <a:fillRect/>
          </a:stretch>
        </p:blipFill>
        <p:spPr bwMode="auto">
          <a:xfrm>
            <a:off x="3744153" y="3572777"/>
            <a:ext cx="2163762" cy="2420937"/>
          </a:xfrm>
          <a:prstGeom prst="rect">
            <a:avLst/>
          </a:prstGeom>
          <a:noFill/>
          <a:ln w="9525">
            <a:noFill/>
            <a:miter lim="800000"/>
            <a:headEnd/>
            <a:tailEnd/>
          </a:ln>
        </p:spPr>
      </p:pic>
      <p:pic>
        <p:nvPicPr>
          <p:cNvPr id="6" name="Picture 2" descr="http://us.cdn2.123rf.com/168nwm/patrimonio/patrimonio1205/patrimonio120500019/13541988-illustration-de-dessin-anime-d-un-boxeur-elephant-avec-des-gants-de-boxe-et-shorts-etoiles-comme-mas.jpg"/>
          <p:cNvPicPr>
            <a:picLocks noChangeAspect="1" noChangeArrowheads="1"/>
          </p:cNvPicPr>
          <p:nvPr/>
        </p:nvPicPr>
        <p:blipFill>
          <a:blip r:embed="rId5" cstate="print"/>
          <a:srcRect/>
          <a:stretch>
            <a:fillRect/>
          </a:stretch>
        </p:blipFill>
        <p:spPr bwMode="auto">
          <a:xfrm>
            <a:off x="553819" y="3414409"/>
            <a:ext cx="1734889" cy="2579305"/>
          </a:xfrm>
          <a:prstGeom prst="rect">
            <a:avLst/>
          </a:prstGeom>
          <a:noFill/>
          <a:scene3d>
            <a:camera prst="orthographicFront">
              <a:rot lat="0" lon="0" rev="0"/>
            </a:camera>
            <a:lightRig rig="threePt" dir="t"/>
          </a:scene3d>
        </p:spPr>
      </p:pic>
      <p:pic>
        <p:nvPicPr>
          <p:cNvPr id="7" name="Picture 6" descr="boxer.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flipH="1">
            <a:off x="6725182" y="3498744"/>
            <a:ext cx="2015168" cy="2494970"/>
          </a:xfrm>
          <a:prstGeom prst="rect">
            <a:avLst/>
          </a:prstGeom>
        </p:spPr>
      </p:pic>
      <p:sp>
        <p:nvSpPr>
          <p:cNvPr id="3" name="TextBox 2"/>
          <p:cNvSpPr txBox="1"/>
          <p:nvPr/>
        </p:nvSpPr>
        <p:spPr>
          <a:xfrm>
            <a:off x="158879" y="6006811"/>
            <a:ext cx="2233304" cy="276999"/>
          </a:xfrm>
          <a:prstGeom prst="rect">
            <a:avLst/>
          </a:prstGeom>
          <a:noFill/>
        </p:spPr>
        <p:txBody>
          <a:bodyPr wrap="none" rtlCol="0">
            <a:spAutoFit/>
          </a:bodyPr>
          <a:lstStyle/>
          <a:p>
            <a:r>
              <a:rPr lang="ar-TN" sz="1200" dirty="0" smtClean="0"/>
              <a:t>المصدر: منظمة التعاون والتنمية في الميدان الاقتصادي</a:t>
            </a:r>
            <a:endParaRPr lang="fr-FR" sz="1200" dirty="0"/>
          </a:p>
        </p:txBody>
      </p:sp>
    </p:spTree>
    <p:extLst>
      <p:ext uri="{BB962C8B-B14F-4D97-AF65-F5344CB8AC3E}">
        <p14:creationId xmlns:p14="http://schemas.microsoft.com/office/powerpoint/2010/main" val="23352182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solidFill>
                  <a:srgbClr val="579305"/>
                </a:solidFill>
              </a:rPr>
              <a:t>تمرين </a:t>
            </a:r>
            <a:r>
              <a:rPr lang="ar-SA" dirty="0" smtClean="0">
                <a:solidFill>
                  <a:srgbClr val="579305"/>
                </a:solidFill>
              </a:rPr>
              <a:t>التعريفات</a:t>
            </a:r>
            <a:endParaRPr lang="ar-SA" dirty="0">
              <a:solidFill>
                <a:srgbClr val="579305"/>
              </a:solidFill>
            </a:endParaRPr>
          </a:p>
        </p:txBody>
      </p:sp>
      <p:sp>
        <p:nvSpPr>
          <p:cNvPr id="3" name="Content Placeholder 2"/>
          <p:cNvSpPr>
            <a:spLocks noGrp="1"/>
          </p:cNvSpPr>
          <p:nvPr>
            <p:ph idx="1"/>
          </p:nvPr>
        </p:nvSpPr>
        <p:spPr/>
        <p:txBody>
          <a:bodyPr/>
          <a:lstStyle/>
          <a:p>
            <a:r>
              <a:rPr lang="ar-SA" dirty="0" smtClean="0"/>
              <a:t>لكل </a:t>
            </a:r>
            <a:r>
              <a:rPr lang="ar-SA" dirty="0"/>
              <a:t>طاولة:</a:t>
            </a:r>
          </a:p>
          <a:p>
            <a:pPr lvl="1"/>
            <a:r>
              <a:rPr lang="ar-SA" dirty="0"/>
              <a:t>افتح المغلف الخاص بكم وطابق كل تعريف بالمصطلح المناسب له.</a:t>
            </a:r>
          </a:p>
          <a:p>
            <a:pPr lvl="1"/>
            <a:r>
              <a:rPr lang="ar-SA" dirty="0"/>
              <a:t>الصق التعريفات على لوح ورقي قلاب</a:t>
            </a:r>
            <a:r>
              <a:rPr lang="ar-SA" dirty="0" smtClean="0"/>
              <a:t>.</a:t>
            </a:r>
            <a:endParaRPr lang="ar-SA" dirty="0"/>
          </a:p>
        </p:txBody>
      </p:sp>
      <p:sp>
        <p:nvSpPr>
          <p:cNvPr id="4" name="Footer Placeholder 3"/>
          <p:cNvSpPr>
            <a:spLocks noGrp="1"/>
          </p:cNvSpPr>
          <p:nvPr>
            <p:ph type="ftr" sz="quarter" idx="3"/>
          </p:nvPr>
        </p:nvSpPr>
        <p:spPr/>
        <p:txBody>
          <a:bodyPr/>
          <a:lstStyle/>
          <a:p>
            <a:r>
              <a:rPr lang="ar-SA" dirty="0" smtClean="0"/>
              <a:t>الجزء "ب" 3- مجموعة </a:t>
            </a:r>
            <a:r>
              <a:rPr lang="ar-SA" dirty="0" err="1" smtClean="0"/>
              <a:t>اسفير</a:t>
            </a:r>
            <a:r>
              <a:rPr lang="ar-SA" dirty="0" smtClean="0"/>
              <a:t> التدريبية </a:t>
            </a:r>
            <a:r>
              <a:rPr lang="ar-TN" dirty="0" smtClean="0"/>
              <a:t> </a:t>
            </a:r>
            <a:r>
              <a:rPr lang="ar-SA" dirty="0" smtClean="0"/>
              <a:t>2015</a:t>
            </a:r>
            <a:endParaRPr lang="fr-CH" dirty="0"/>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90880"/>
            <a:ext cx="1034043" cy="900000"/>
          </a:xfrm>
          <a:prstGeom prst="rect">
            <a:avLst/>
          </a:prstGeom>
        </p:spPr>
      </p:pic>
    </p:spTree>
    <p:extLst>
      <p:ext uri="{BB962C8B-B14F-4D97-AF65-F5344CB8AC3E}">
        <p14:creationId xmlns:p14="http://schemas.microsoft.com/office/powerpoint/2010/main" val="20814574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ar-SA"/>
              <a:t>الإدارة الفعالة للمخاطر والأزمات لتعزيز القدرة على الثبات</a:t>
            </a:r>
          </a:p>
        </p:txBody>
      </p:sp>
      <p:sp>
        <p:nvSpPr>
          <p:cNvPr id="4" name="Footer Placeholder 3"/>
          <p:cNvSpPr>
            <a:spLocks noGrp="1"/>
          </p:cNvSpPr>
          <p:nvPr>
            <p:ph type="ftr" sz="quarter" idx="3"/>
          </p:nvPr>
        </p:nvSpPr>
        <p:spPr/>
        <p:txBody>
          <a:bodyPr/>
          <a:lstStyle/>
          <a:p>
            <a:r>
              <a:rPr lang="ar-SA" dirty="0" smtClean="0"/>
              <a:t>الجزء "ب" 3- مجموعة </a:t>
            </a:r>
            <a:r>
              <a:rPr lang="ar-SA" dirty="0" err="1" smtClean="0"/>
              <a:t>اسفير</a:t>
            </a:r>
            <a:r>
              <a:rPr lang="ar-SA" dirty="0" smtClean="0"/>
              <a:t> التدريبية </a:t>
            </a:r>
            <a:r>
              <a:rPr lang="ar-TN" dirty="0" smtClean="0"/>
              <a:t> 2015 </a:t>
            </a:r>
            <a:endParaRPr lang="fr-CH" dirty="0"/>
          </a:p>
        </p:txBody>
      </p:sp>
      <p:pic>
        <p:nvPicPr>
          <p:cNvPr id="7" name="Picture 6"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10819" y="1274267"/>
            <a:ext cx="6322364" cy="4693510"/>
          </a:xfrm>
          <a:prstGeom prst="rect">
            <a:avLst/>
          </a:prstGeom>
        </p:spPr>
      </p:pic>
      <p:sp>
        <p:nvSpPr>
          <p:cNvPr id="8" name="TextBox 7"/>
          <p:cNvSpPr txBox="1"/>
          <p:nvPr/>
        </p:nvSpPr>
        <p:spPr>
          <a:xfrm>
            <a:off x="5378116" y="5506112"/>
            <a:ext cx="3308685" cy="461665"/>
          </a:xfrm>
          <a:prstGeom prst="rect">
            <a:avLst/>
          </a:prstGeom>
          <a:noFill/>
        </p:spPr>
        <p:txBody>
          <a:bodyPr wrap="square" rtlCol="0">
            <a:spAutoFit/>
          </a:bodyPr>
          <a:lstStyle/>
          <a:p>
            <a:pPr algn="r"/>
            <a:r>
              <a:rPr lang="ar-AE" sz="1200" i="1" dirty="0" smtClean="0">
                <a:latin typeface="Traditional Arabic" panose="02020603050405020304" pitchFamily="18" charset="-78"/>
                <a:cs typeface="Traditional Arabic" panose="02020603050405020304" pitchFamily="18" charset="-78"/>
              </a:rPr>
              <a:t>دورة إدارة المخاطر والأزمات</a:t>
            </a:r>
            <a:endParaRPr lang="ar-AE" sz="1200" i="1" dirty="0">
              <a:latin typeface="Traditional Arabic" panose="02020603050405020304" pitchFamily="18" charset="-78"/>
              <a:cs typeface="Traditional Arabic" panose="02020603050405020304" pitchFamily="18" charset="-78"/>
            </a:endParaRPr>
          </a:p>
          <a:p>
            <a:pPr algn="r"/>
            <a:r>
              <a:rPr lang="ar-AE" sz="1200" i="1" dirty="0" smtClean="0">
                <a:latin typeface="Traditional Arabic" panose="02020603050405020304" pitchFamily="18" charset="-78"/>
                <a:cs typeface="Traditional Arabic" panose="02020603050405020304" pitchFamily="18" charset="-78"/>
              </a:rPr>
              <a:t>المصدر: منظمة الأغذية والزراعة</a:t>
            </a:r>
            <a:endParaRPr lang="en-GB" sz="1200" i="1" dirty="0">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6024704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استكشاف إرشادات اسفير بشأن إدارة المخاطر </a:t>
            </a:r>
            <a:r>
              <a:rPr lang="ar-SA" smtClean="0"/>
              <a:t>والأزمات</a:t>
            </a:r>
            <a:endParaRPr lang="ar-SA"/>
          </a:p>
        </p:txBody>
      </p:sp>
      <p:sp>
        <p:nvSpPr>
          <p:cNvPr id="3" name="Content Placeholder 2"/>
          <p:cNvSpPr>
            <a:spLocks noGrp="1"/>
          </p:cNvSpPr>
          <p:nvPr>
            <p:ph idx="1"/>
          </p:nvPr>
        </p:nvSpPr>
        <p:spPr/>
        <p:txBody>
          <a:bodyPr/>
          <a:lstStyle/>
          <a:p>
            <a:r>
              <a:rPr lang="ar-SA" smtClean="0"/>
              <a:t>6 </a:t>
            </a:r>
            <a:r>
              <a:rPr lang="ar-SA"/>
              <a:t>فرق: </a:t>
            </a:r>
          </a:p>
          <a:p>
            <a:pPr marL="342900" indent="-342900">
              <a:buFont typeface="Arial" panose="020B0604020202020204" pitchFamily="34" charset="0"/>
              <a:buChar char="•"/>
            </a:pPr>
            <a:r>
              <a:rPr lang="ar-SA" smtClean="0"/>
              <a:t>اختر </a:t>
            </a:r>
            <a:r>
              <a:rPr lang="ar-SA"/>
              <a:t>بطاقة تتعلق بواحدة من مخاطر دورة إدارة المخاطر والأزمات. </a:t>
            </a:r>
          </a:p>
          <a:p>
            <a:pPr marL="342900" indent="-342900">
              <a:buFont typeface="Arial" panose="020B0604020202020204" pitchFamily="34" charset="0"/>
              <a:buChar char="•"/>
            </a:pPr>
            <a:r>
              <a:rPr lang="ar-SA" smtClean="0"/>
              <a:t>استكشف </a:t>
            </a:r>
            <a:r>
              <a:rPr lang="ar-SA"/>
              <a:t>الدليل لمعرفة نوع المعلومات والإرشادات التي يقدمها اسفير، واستكشف مختلف الفصول. </a:t>
            </a:r>
            <a:endParaRPr lang="ar-SA" smtClean="0"/>
          </a:p>
          <a:p>
            <a:pPr marL="342900" indent="-342900">
              <a:buFont typeface="Arial" panose="020B0604020202020204" pitchFamily="34" charset="0"/>
              <a:buChar char="•"/>
            </a:pPr>
            <a:r>
              <a:rPr lang="ar-SA" smtClean="0"/>
              <a:t>لديك 3 دقائق لتقديم الاستنتاجات الرئيسية في الجلسات العامة.</a:t>
            </a:r>
          </a:p>
        </p:txBody>
      </p:sp>
      <p:sp>
        <p:nvSpPr>
          <p:cNvPr id="4" name="Footer Placeholder 3"/>
          <p:cNvSpPr>
            <a:spLocks noGrp="1"/>
          </p:cNvSpPr>
          <p:nvPr>
            <p:ph type="ftr" sz="quarter" idx="3"/>
          </p:nvPr>
        </p:nvSpPr>
        <p:spPr/>
        <p:txBody>
          <a:bodyPr/>
          <a:lstStyle/>
          <a:p>
            <a:r>
              <a:rPr lang="ar-SA" dirty="0" smtClean="0"/>
              <a:t>الجزء "ب" 3- مجموعة </a:t>
            </a:r>
            <a:r>
              <a:rPr lang="ar-SA" dirty="0" err="1" smtClean="0"/>
              <a:t>اسفير</a:t>
            </a:r>
            <a:r>
              <a:rPr lang="ar-SA" dirty="0" smtClean="0"/>
              <a:t> التدريبية </a:t>
            </a:r>
            <a:r>
              <a:rPr lang="ar-TN" dirty="0" smtClean="0"/>
              <a:t> </a:t>
            </a:r>
            <a:r>
              <a:rPr lang="ar-SA" dirty="0" smtClean="0"/>
              <a:t>2015</a:t>
            </a:r>
            <a:endParaRPr lang="fr-CH" dirty="0"/>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90880"/>
            <a:ext cx="1034043" cy="900000"/>
          </a:xfrm>
          <a:prstGeom prst="rect">
            <a:avLst/>
          </a:prstGeom>
        </p:spPr>
      </p:pic>
    </p:spTree>
    <p:extLst>
      <p:ext uri="{BB962C8B-B14F-4D97-AF65-F5344CB8AC3E}">
        <p14:creationId xmlns:p14="http://schemas.microsoft.com/office/powerpoint/2010/main" val="1774504876"/>
      </p:ext>
    </p:extLst>
  </p:cSld>
  <p:clrMapOvr>
    <a:masterClrMapping/>
  </p:clrMapOvr>
</p:sld>
</file>

<file path=ppt/theme/theme1.xml><?xml version="1.0" encoding="utf-8"?>
<a:theme xmlns:a="http://schemas.openxmlformats.org/drawingml/2006/main" name="Speher Arabic ppt theme">
  <a:themeElements>
    <a:clrScheme name="Sphere Arabic">
      <a:dk1>
        <a:sysClr val="windowText" lastClr="000000"/>
      </a:dk1>
      <a:lt1>
        <a:sysClr val="window" lastClr="FFFFFF"/>
      </a:lt1>
      <a:dk2>
        <a:srgbClr val="004386"/>
      </a:dk2>
      <a:lt2>
        <a:srgbClr val="87B91D"/>
      </a:lt2>
      <a:accent1>
        <a:srgbClr val="579305"/>
      </a:accent1>
      <a:accent2>
        <a:srgbClr val="C80F3F"/>
      </a:accent2>
      <a:accent3>
        <a:srgbClr val="FBAD18"/>
      </a:accent3>
      <a:accent4>
        <a:srgbClr val="E4028C"/>
      </a:accent4>
      <a:accent5>
        <a:srgbClr val="4BACC6"/>
      </a:accent5>
      <a:accent6>
        <a:srgbClr val="F79646"/>
      </a:accent6>
      <a:hlink>
        <a:srgbClr val="004386"/>
      </a:hlink>
      <a:folHlink>
        <a:srgbClr val="004386"/>
      </a:folHlink>
    </a:clrScheme>
    <a:fontScheme name="Custom 1">
      <a:majorFont>
        <a:latin typeface="Traditional Arabic"/>
        <a:ea typeface=""/>
        <a:cs typeface="Traditional Arabic"/>
      </a:majorFont>
      <a:minorFont>
        <a:latin typeface="Traditional Arabic"/>
        <a:ea typeface=""/>
        <a:cs typeface="Traditional Arabic"/>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Speher Arabic ppt theme" id="{E8BFA150-2B5B-48C8-8981-66A7178BA1E8}" vid="{5FA11942-FBDE-4059-82D6-9E5DA248BAA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Speher Arabic ppt theme</Template>
  <TotalTime>95</TotalTime>
  <Words>1188</Words>
  <Application>Microsoft Office PowerPoint</Application>
  <PresentationFormat>On-screen Show (4:3)</PresentationFormat>
  <Paragraphs>92</Paragraphs>
  <Slides>10</Slides>
  <Notes>8</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Speher Arabic ppt theme</vt:lpstr>
      <vt:lpstr>اسفير والحد من إدارة مخاطر الكوارث وتعزيز القدرة على الثبات </vt:lpstr>
      <vt:lpstr>اسفير، والكوارث وتعزيز القدرة على الثبات...</vt:lpstr>
      <vt:lpstr>المصطلحات: الخطر، والمخاطر، والكارثة</vt:lpstr>
      <vt:lpstr>معادلة مخاطر الكارثة</vt:lpstr>
      <vt:lpstr>ما المقصود بتعزيز القدرة على الثبات؟</vt:lpstr>
      <vt:lpstr>ثلاث قدرات لتعزيز القدرة على الثبات</vt:lpstr>
      <vt:lpstr>تمرين التعريفات</vt:lpstr>
      <vt:lpstr>الإدارة الفعالة للمخاطر والأزمات لتعزيز القدرة على الثبات</vt:lpstr>
      <vt:lpstr>استكشاف إرشادات اسفير بشأن إدارة المخاطر والأزمات</vt:lpstr>
      <vt:lpstr>أهم الرسائل</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2015-04-13T14:23:17Z</dcterms:created>
  <dcterms:modified xsi:type="dcterms:W3CDTF">2015-05-25T09:19:20Z</dcterms:modified>
</cp:coreProperties>
</file>